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301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0314" autoAdjust="0"/>
  </p:normalViewPr>
  <p:slideViewPr>
    <p:cSldViewPr snapToGrid="0">
      <p:cViewPr>
        <p:scale>
          <a:sx n="60" d="100"/>
          <a:sy n="60" d="100"/>
        </p:scale>
        <p:origin x="1430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39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326E-ADBA-40B7-BD41-6F8F8810DB39}" type="datetimeFigureOut">
              <a:rPr kumimoji="1" lang="ja-JP" altLang="en-US" smtClean="0"/>
              <a:t>2019/3/29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0085-66BB-4968-BF48-4CDCEDB50D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73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0085-66BB-4968-BF48-4CDCEDB50D6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88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0085-66BB-4968-BF48-4CDCEDB50D6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05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7CF8C-0F00-4542-B00F-191FF16CF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7DAA2B-2A23-42EE-943F-E1EAB8FAA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b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2302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AE86C2-A929-4B7D-808F-B1A8059751D7}"/>
              </a:ext>
            </a:extLst>
          </p:cNvPr>
          <p:cNvSpPr/>
          <p:nvPr userDrawn="1"/>
        </p:nvSpPr>
        <p:spPr>
          <a:xfrm>
            <a:off x="11534774" y="6356350"/>
            <a:ext cx="514351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983623-2502-41E6-98BA-0AAAAD8D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03030"/>
            <a:ext cx="11525250" cy="5445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537DD8-976B-4CAE-A301-3607F620A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64276"/>
            <a:ext cx="11525250" cy="5212687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 marL="628650" indent="-438150">
              <a:lnSpc>
                <a:spcPct val="110000"/>
              </a:lnSpc>
              <a:defRPr sz="2000"/>
            </a:lvl2pPr>
            <a:lvl3pPr marL="1143000" marR="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CE551E4-2C10-4718-A388-A81E6D4F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161" y="6424612"/>
            <a:ext cx="409575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56A55FAF-A7CB-4A70-8031-B3CA37F2CAE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5A96DD67-CA1E-4D71-AE4D-5E9196003FD9}"/>
              </a:ext>
            </a:extLst>
          </p:cNvPr>
          <p:cNvSpPr/>
          <p:nvPr userDrawn="1"/>
        </p:nvSpPr>
        <p:spPr>
          <a:xfrm rot="10800000" flipV="1">
            <a:off x="80962" y="6538912"/>
            <a:ext cx="1385888" cy="263525"/>
          </a:xfrm>
          <a:prstGeom prst="parallelogram">
            <a:avLst>
              <a:gd name="adj" fmla="val 828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Copyright ©</a:t>
            </a:r>
            <a:endParaRPr kumimoji="1" lang="ja-JP" altLang="en-US" sz="10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03EA6D28-FA6C-46C0-9646-E1B72B093129}"/>
              </a:ext>
            </a:extLst>
          </p:cNvPr>
          <p:cNvSpPr/>
          <p:nvPr userDrawn="1"/>
        </p:nvSpPr>
        <p:spPr>
          <a:xfrm rot="10800000" flipV="1">
            <a:off x="1245393" y="6538912"/>
            <a:ext cx="814388" cy="263525"/>
          </a:xfrm>
          <a:prstGeom prst="parallelogram">
            <a:avLst>
              <a:gd name="adj" fmla="val 8283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Segoe UI Black" panose="020B0A02040204020203" pitchFamily="34" charset="0"/>
                <a:cs typeface="Segoe UI Black" panose="020B0A02040204020203" pitchFamily="34" charset="0"/>
              </a:rPr>
              <a:t>2019</a:t>
            </a:r>
            <a:endParaRPr kumimoji="1" lang="ja-JP" altLang="en-US" sz="10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平行四辺形 12">
            <a:extLst>
              <a:ext uri="{FF2B5EF4-FFF2-40B4-BE49-F238E27FC236}">
                <a16:creationId xmlns:a16="http://schemas.microsoft.com/office/drawing/2014/main" id="{AB8E70A6-85D5-4A4C-B68B-E813EF975272}"/>
              </a:ext>
            </a:extLst>
          </p:cNvPr>
          <p:cNvSpPr/>
          <p:nvPr userDrawn="1"/>
        </p:nvSpPr>
        <p:spPr>
          <a:xfrm rot="10800000" flipV="1">
            <a:off x="1800225" y="6538912"/>
            <a:ext cx="1662114" cy="263525"/>
          </a:xfrm>
          <a:prstGeom prst="parallelogram">
            <a:avLst>
              <a:gd name="adj" fmla="val 828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Segoe UI Black" panose="020B0A02040204020203" pitchFamily="34" charset="0"/>
                <a:cs typeface="Segoe UI Black" panose="020B0A02040204020203" pitchFamily="34" charset="0"/>
              </a:rPr>
              <a:t>Gifu-U Kato-Lab</a:t>
            </a:r>
            <a:endParaRPr kumimoji="1" lang="ja-JP" altLang="en-US" sz="10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57F5DFC2-6CB7-4C48-B603-E3D82C97D717}"/>
              </a:ext>
            </a:extLst>
          </p:cNvPr>
          <p:cNvSpPr/>
          <p:nvPr userDrawn="1"/>
        </p:nvSpPr>
        <p:spPr>
          <a:xfrm rot="10800000" flipV="1">
            <a:off x="3233738" y="6538912"/>
            <a:ext cx="1938339" cy="263525"/>
          </a:xfrm>
          <a:prstGeom prst="parallelogram">
            <a:avLst>
              <a:gd name="adj" fmla="val 828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Segoe UI Black" panose="020B0A02040204020203" pitchFamily="34" charset="0"/>
                <a:cs typeface="Segoe UI Black" panose="020B0A02040204020203" pitchFamily="34" charset="0"/>
              </a:rPr>
              <a:t>All Rights Reserved.</a:t>
            </a:r>
            <a:endParaRPr kumimoji="1" lang="ja-JP" altLang="en-US" sz="10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ブレイク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4A909B-5653-4811-89ED-7C7FC5E7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5136980"/>
            <a:ext cx="11525249" cy="544512"/>
          </a:xfrm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6362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7A17FA1-D659-444F-9FB7-EA09A8DB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30"/>
            <a:ext cx="10515600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96EC77-C7E4-4F28-94CA-6465F194C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4276"/>
            <a:ext cx="10515600" cy="521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4416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3444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游ゴシック" panose="020B0400000000000000" pitchFamily="50" charset="-128"/>
        <a:buChar char="―"/>
        <a:tabLst>
          <a:tab pos="449263" algn="l"/>
        </a:tabLst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4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hunt.in/the-gan-zoo-79597dc8c34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dfellow_ian/status/1084973596236144640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ko.ai/#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480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intschainer.preferred.tech/index_ja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4C57A9-7D46-4600-86B0-F64AAA449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Generative Adversarial Nets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F093F4-E395-411F-BE46-0255B9F60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 anchorCtr="0"/>
          <a:lstStyle/>
          <a:p>
            <a:r>
              <a:rPr lang="ja-JP" altLang="en-US" dirty="0"/>
              <a:t>加藤研究室　</a:t>
            </a:r>
            <a:r>
              <a:rPr lang="en-US" altLang="ja-JP" dirty="0"/>
              <a:t>M2</a:t>
            </a:r>
            <a:r>
              <a:rPr lang="ja-JP" altLang="en-US" dirty="0"/>
              <a:t> 中塚俊介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5102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28642-269D-459D-8CF5-5C16AA3A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A2F486-4A90-4488-BBDD-D2A5F99D2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ja-JP" altLang="en-US" dirty="0">
                <a:latin typeface="+mj-ea"/>
              </a:rPr>
              <a:t>多次元のノイズから画像を生成する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ja-JP" altLang="en-US" dirty="0">
                <a:solidFill>
                  <a:schemeClr val="accent2"/>
                </a:solidFill>
                <a:latin typeface="+mj-ea"/>
              </a:rPr>
              <a:t>生成分布</a:t>
            </a:r>
            <a:r>
              <a:rPr lang="en-US" altLang="ja-JP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を</a:t>
            </a:r>
            <a:r>
              <a:rPr lang="en-US" altLang="ja-JP" dirty="0">
                <a:solidFill>
                  <a:schemeClr val="accent2"/>
                </a:solidFill>
                <a:latin typeface="+mj-ea"/>
              </a:rPr>
              <a:t>Real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分布</a:t>
            </a:r>
            <a:r>
              <a:rPr lang="en-US" altLang="ja-JP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ja-JP" i="1" baseline="-25000" dirty="0">
                <a:solidFill>
                  <a:schemeClr val="accent2"/>
                </a:solidFill>
                <a:latin typeface="+mj-ea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に近づける</a:t>
            </a:r>
            <a:r>
              <a:rPr lang="ja-JP" altLang="en-US" dirty="0">
                <a:latin typeface="+mj-ea"/>
              </a:rPr>
              <a:t>ことで、本物に近い画像を出力する</a:t>
            </a: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en-US" altLang="ja-JP" dirty="0">
                <a:latin typeface="+mj-ea"/>
              </a:rPr>
              <a:t>Noise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b="1" i="1" dirty="0">
                <a:latin typeface="+mj-ea"/>
              </a:rPr>
              <a:t> </a:t>
            </a:r>
            <a:r>
              <a:rPr lang="ja-JP" altLang="en-US" dirty="0">
                <a:latin typeface="+mj-ea"/>
              </a:rPr>
              <a:t>を線形補完することで視覚的に連続な画像が得られる</a:t>
            </a: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endParaRPr lang="ja-JP" altLang="en-US" dirty="0">
              <a:latin typeface="+mj-ea"/>
            </a:endParaRPr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FD1567-FDDD-4C98-ACFE-DFB16676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6C32E34-F035-4862-9F4E-DFB9AAB9C8BB}"/>
              </a:ext>
            </a:extLst>
          </p:cNvPr>
          <p:cNvGrpSpPr/>
          <p:nvPr/>
        </p:nvGrpSpPr>
        <p:grpSpPr>
          <a:xfrm>
            <a:off x="1658215" y="3336288"/>
            <a:ext cx="8875569" cy="2729028"/>
            <a:chOff x="2424278" y="7920454"/>
            <a:chExt cx="8875569" cy="2729028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579BD97-4578-486D-9463-238C3B0BB581}"/>
                </a:ext>
              </a:extLst>
            </p:cNvPr>
            <p:cNvGrpSpPr/>
            <p:nvPr/>
          </p:nvGrpSpPr>
          <p:grpSpPr>
            <a:xfrm>
              <a:off x="3913409" y="8219881"/>
              <a:ext cx="2761017" cy="1646422"/>
              <a:chOff x="3486534" y="6453944"/>
              <a:chExt cx="2761017" cy="1646422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2D436EA3-7F4F-49C0-BEB6-38BF596515B9}"/>
                  </a:ext>
                </a:extLst>
              </p:cNvPr>
              <p:cNvGrpSpPr/>
              <p:nvPr/>
            </p:nvGrpSpPr>
            <p:grpSpPr>
              <a:xfrm>
                <a:off x="4057810" y="6453944"/>
                <a:ext cx="2189741" cy="1646422"/>
                <a:chOff x="3296658" y="6580950"/>
                <a:chExt cx="2189741" cy="1646422"/>
              </a:xfrm>
            </p:grpSpPr>
            <p:sp>
              <p:nvSpPr>
                <p:cNvPr id="38" name="台形 37">
                  <a:extLst>
                    <a:ext uri="{FF2B5EF4-FFF2-40B4-BE49-F238E27FC236}">
                      <a16:creationId xmlns:a16="http://schemas.microsoft.com/office/drawing/2014/main" id="{1B0054CF-C902-4364-B3B9-BD4D4B59A515}"/>
                    </a:ext>
                  </a:extLst>
                </p:cNvPr>
                <p:cNvSpPr/>
                <p:nvPr/>
              </p:nvSpPr>
              <p:spPr>
                <a:xfrm rot="16200000">
                  <a:off x="3568318" y="6309290"/>
                  <a:ext cx="1646422" cy="2189741"/>
                </a:xfrm>
                <a:prstGeom prst="trapezoid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8ACCC414-33E2-4E9B-A531-6D027C3B9847}"/>
                    </a:ext>
                  </a:extLst>
                </p:cNvPr>
                <p:cNvSpPr txBox="1"/>
                <p:nvPr/>
              </p:nvSpPr>
              <p:spPr>
                <a:xfrm>
                  <a:off x="3444539" y="7115715"/>
                  <a:ext cx="1963999" cy="5614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1200"/>
                    </a:spcAft>
                  </a:pPr>
                  <a:r>
                    <a:rPr kumimoji="1" lang="en-US" altLang="ja-JP" sz="2800" b="1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Generator</a:t>
                  </a:r>
                  <a:endParaRPr kumimoji="1" lang="ja-JP" altLang="en-US" sz="2800" b="1" dirty="0">
                    <a:solidFill>
                      <a:schemeClr val="bg1"/>
                    </a:solidFill>
                    <a:latin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CCF8F0AC-B7D6-4C78-8F25-5BFDC2512F83}"/>
                  </a:ext>
                </a:extLst>
              </p:cNvPr>
              <p:cNvGrpSpPr/>
              <p:nvPr/>
            </p:nvGrpSpPr>
            <p:grpSpPr>
              <a:xfrm>
                <a:off x="3486534" y="6898336"/>
                <a:ext cx="185351" cy="801251"/>
                <a:chOff x="2959443" y="7228703"/>
                <a:chExt cx="185351" cy="801251"/>
              </a:xfrm>
            </p:grpSpPr>
            <p:sp>
              <p:nvSpPr>
                <p:cNvPr id="34" name="円/楕円 11">
                  <a:extLst>
                    <a:ext uri="{FF2B5EF4-FFF2-40B4-BE49-F238E27FC236}">
                      <a16:creationId xmlns:a16="http://schemas.microsoft.com/office/drawing/2014/main" id="{09652893-667C-4F02-847B-918433882DC7}"/>
                    </a:ext>
                  </a:extLst>
                </p:cNvPr>
                <p:cNvSpPr/>
                <p:nvPr/>
              </p:nvSpPr>
              <p:spPr>
                <a:xfrm>
                  <a:off x="2959443" y="7228703"/>
                  <a:ext cx="185351" cy="18535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12">
                  <a:extLst>
                    <a:ext uri="{FF2B5EF4-FFF2-40B4-BE49-F238E27FC236}">
                      <a16:creationId xmlns:a16="http://schemas.microsoft.com/office/drawing/2014/main" id="{B8934A7C-B0E8-4D17-B453-3F3E6D440388}"/>
                    </a:ext>
                  </a:extLst>
                </p:cNvPr>
                <p:cNvSpPr/>
                <p:nvPr/>
              </p:nvSpPr>
              <p:spPr>
                <a:xfrm>
                  <a:off x="2959443" y="7434003"/>
                  <a:ext cx="185351" cy="18535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円/楕円 13">
                  <a:extLst>
                    <a:ext uri="{FF2B5EF4-FFF2-40B4-BE49-F238E27FC236}">
                      <a16:creationId xmlns:a16="http://schemas.microsoft.com/office/drawing/2014/main" id="{816A85D9-B424-4F4B-98DC-31A2837BA43D}"/>
                    </a:ext>
                  </a:extLst>
                </p:cNvPr>
                <p:cNvSpPr/>
                <p:nvPr/>
              </p:nvSpPr>
              <p:spPr>
                <a:xfrm>
                  <a:off x="2959443" y="7639303"/>
                  <a:ext cx="185351" cy="18535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円/楕円 14">
                  <a:extLst>
                    <a:ext uri="{FF2B5EF4-FFF2-40B4-BE49-F238E27FC236}">
                      <a16:creationId xmlns:a16="http://schemas.microsoft.com/office/drawing/2014/main" id="{8FD41DD0-2586-41A8-9862-8998460DEE53}"/>
                    </a:ext>
                  </a:extLst>
                </p:cNvPr>
                <p:cNvSpPr/>
                <p:nvPr/>
              </p:nvSpPr>
              <p:spPr>
                <a:xfrm>
                  <a:off x="2959443" y="7844603"/>
                  <a:ext cx="185351" cy="18535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EF7A7DE-70E5-4183-9240-CFB2136FF82F}"/>
                </a:ext>
              </a:extLst>
            </p:cNvPr>
            <p:cNvGrpSpPr/>
            <p:nvPr/>
          </p:nvGrpSpPr>
          <p:grpSpPr>
            <a:xfrm>
              <a:off x="7170190" y="7920454"/>
              <a:ext cx="4129657" cy="2729028"/>
              <a:chOff x="7487345" y="5170596"/>
              <a:chExt cx="4129657" cy="2729028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F0206A6D-6509-4144-B208-8E501EE4A70C}"/>
                  </a:ext>
                </a:extLst>
              </p:cNvPr>
              <p:cNvGrpSpPr/>
              <p:nvPr/>
            </p:nvGrpSpPr>
            <p:grpSpPr>
              <a:xfrm>
                <a:off x="7615665" y="5170596"/>
                <a:ext cx="3739103" cy="2160000"/>
                <a:chOff x="10223576" y="6116580"/>
                <a:chExt cx="3739103" cy="2160000"/>
              </a:xfrm>
            </p:grpSpPr>
            <p:sp>
              <p:nvSpPr>
                <p:cNvPr id="28" name="角丸四角形 24">
                  <a:extLst>
                    <a:ext uri="{FF2B5EF4-FFF2-40B4-BE49-F238E27FC236}">
                      <a16:creationId xmlns:a16="http://schemas.microsoft.com/office/drawing/2014/main" id="{364E3F76-6880-4FFB-9092-E3C669B2221E}"/>
                    </a:ext>
                  </a:extLst>
                </p:cNvPr>
                <p:cNvSpPr/>
                <p:nvPr/>
              </p:nvSpPr>
              <p:spPr>
                <a:xfrm>
                  <a:off x="10223576" y="6116580"/>
                  <a:ext cx="3739103" cy="2160000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9" name="図 28">
                  <a:extLst>
                    <a:ext uri="{FF2B5EF4-FFF2-40B4-BE49-F238E27FC236}">
                      <a16:creationId xmlns:a16="http://schemas.microsoft.com/office/drawing/2014/main" id="{D0F90D8F-7BB1-4425-9BB4-7DFD54599E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LineDraw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19304" y="6343633"/>
                  <a:ext cx="1080000" cy="1080000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pic>
              <p:nvPicPr>
                <p:cNvPr id="30" name="図 29">
                  <a:extLst>
                    <a:ext uri="{FF2B5EF4-FFF2-40B4-BE49-F238E27FC236}">
                      <a16:creationId xmlns:a16="http://schemas.microsoft.com/office/drawing/2014/main" id="{2E3116F2-0D88-4956-A249-B6AE4887739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18140" y="6180854"/>
                  <a:ext cx="1080000" cy="1080000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pic>
              <p:nvPicPr>
                <p:cNvPr id="31" name="図 30">
                  <a:extLst>
                    <a:ext uri="{FF2B5EF4-FFF2-40B4-BE49-F238E27FC236}">
                      <a16:creationId xmlns:a16="http://schemas.microsoft.com/office/drawing/2014/main" id="{47C77845-4DD3-4F34-8615-66692C5306F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PastelsSmoot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3754" y="7141292"/>
                  <a:ext cx="1080000" cy="1080000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DAFB4CA-0180-4DB2-8AB1-EB6D02A4F1EB}"/>
                  </a:ext>
                </a:extLst>
              </p:cNvPr>
              <p:cNvSpPr txBox="1"/>
              <p:nvPr/>
            </p:nvSpPr>
            <p:spPr>
              <a:xfrm>
                <a:off x="7487345" y="7394870"/>
                <a:ext cx="4129657" cy="504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ja-JP" sz="24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ja-JP" sz="2400" b="1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sz="2400" dirty="0">
                    <a:latin typeface="+mj-ea"/>
                  </a:rPr>
                  <a:t> </a:t>
                </a:r>
                <a:r>
                  <a:rPr kumimoji="1" lang="en-US" altLang="ja-JP" sz="24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generated distribution</a:t>
                </a:r>
                <a:endParaRPr kumimoji="1" lang="ja-JP" altLang="en-US" sz="2400" baseline="-25000" dirty="0">
                  <a:latin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D68E779-8266-4D5F-B92A-8FF8EA5BA49D}"/>
                </a:ext>
              </a:extLst>
            </p:cNvPr>
            <p:cNvGrpSpPr/>
            <p:nvPr/>
          </p:nvGrpSpPr>
          <p:grpSpPr>
            <a:xfrm>
              <a:off x="2424278" y="7947252"/>
              <a:ext cx="914400" cy="1559619"/>
              <a:chOff x="3600450" y="5569925"/>
              <a:chExt cx="914400" cy="1559619"/>
            </a:xfrm>
          </p:grpSpPr>
          <p:sp>
            <p:nvSpPr>
              <p:cNvPr id="18" name="円/楕円 40">
                <a:extLst>
                  <a:ext uri="{FF2B5EF4-FFF2-40B4-BE49-F238E27FC236}">
                    <a16:creationId xmlns:a16="http://schemas.microsoft.com/office/drawing/2014/main" id="{2F6E2489-EA62-4A9A-9830-98A9AF493C54}"/>
                  </a:ext>
                </a:extLst>
              </p:cNvPr>
              <p:cNvSpPr/>
              <p:nvPr/>
            </p:nvSpPr>
            <p:spPr>
              <a:xfrm>
                <a:off x="3600450" y="6215144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61652B1-7BF7-4421-B398-358D939F6C81}"/>
                  </a:ext>
                </a:extLst>
              </p:cNvPr>
              <p:cNvSpPr txBox="1"/>
              <p:nvPr/>
            </p:nvSpPr>
            <p:spPr>
              <a:xfrm>
                <a:off x="3829062" y="5569925"/>
                <a:ext cx="457176" cy="609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ja-JP" sz="28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ja-JP" sz="2800" b="1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1" lang="ja-JP" altLang="en-US" sz="28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円/楕円 43">
              <a:extLst>
                <a:ext uri="{FF2B5EF4-FFF2-40B4-BE49-F238E27FC236}">
                  <a16:creationId xmlns:a16="http://schemas.microsoft.com/office/drawing/2014/main" id="{B543E279-6EA2-4DA1-BB06-F34EA4B3700A}"/>
                </a:ext>
              </a:extLst>
            </p:cNvPr>
            <p:cNvSpPr/>
            <p:nvPr/>
          </p:nvSpPr>
          <p:spPr>
            <a:xfrm>
              <a:off x="2948264" y="8945165"/>
              <a:ext cx="85441" cy="85441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1BC2740-A119-4575-A35D-417DBC624B0F}"/>
                </a:ext>
              </a:extLst>
            </p:cNvPr>
            <p:cNvCxnSpPr>
              <a:stCxn id="13" idx="6"/>
            </p:cNvCxnSpPr>
            <p:nvPr/>
          </p:nvCxnSpPr>
          <p:spPr>
            <a:xfrm>
              <a:off x="3033705" y="8987886"/>
              <a:ext cx="732144" cy="691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414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11A78-244C-43D1-9F15-BF430C54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Discriminator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0ADDF7-0D45-46A0-837A-3D01E1E4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ja-JP" altLang="en-US" dirty="0">
                <a:latin typeface="+mj-ea"/>
              </a:rPr>
              <a:t>入力された画像が、</a:t>
            </a:r>
            <a:r>
              <a:rPr lang="en-US" altLang="ja-JP" dirty="0">
                <a:latin typeface="+mj-ea"/>
              </a:rPr>
              <a:t>Generator</a:t>
            </a:r>
            <a:r>
              <a:rPr lang="ja-JP" altLang="en-US" dirty="0">
                <a:latin typeface="+mj-ea"/>
              </a:rPr>
              <a:t>が生成した画像 </a:t>
            </a:r>
            <a:r>
              <a:rPr lang="en-US" altLang="ja-JP" dirty="0">
                <a:latin typeface="+mj-ea"/>
              </a:rPr>
              <a:t>or </a:t>
            </a:r>
            <a:r>
              <a:rPr lang="ja-JP" altLang="en-US" dirty="0">
                <a:latin typeface="+mj-ea"/>
              </a:rPr>
              <a:t>本物の画像かを判定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ja-JP" altLang="en-US" dirty="0">
                <a:latin typeface="+mj-ea"/>
              </a:rPr>
              <a:t>出力層のユニットが本物である確率を表す</a:t>
            </a: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ja-JP" altLang="en-US" dirty="0">
                <a:latin typeface="+mj-ea"/>
              </a:rPr>
              <a:t>実際には、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生成分布</a:t>
            </a:r>
            <a:r>
              <a:rPr lang="en-US" altLang="ja-JP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と</a:t>
            </a:r>
            <a:r>
              <a:rPr lang="en-US" altLang="ja-JP" dirty="0">
                <a:solidFill>
                  <a:schemeClr val="accent2"/>
                </a:solidFill>
                <a:latin typeface="+mj-ea"/>
              </a:rPr>
              <a:t>Real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分布</a:t>
            </a:r>
            <a:r>
              <a:rPr lang="en-US" altLang="ja-JP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ja-JP" i="1" baseline="-25000" dirty="0">
                <a:solidFill>
                  <a:schemeClr val="accent2"/>
                </a:solidFill>
                <a:latin typeface="+mj-ea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+mj-ea"/>
              </a:rPr>
              <a:t>の離れ度合い</a:t>
            </a:r>
            <a:r>
              <a:rPr lang="ja-JP" altLang="en-US" dirty="0">
                <a:latin typeface="+mj-ea"/>
              </a:rPr>
              <a:t>を推定している</a:t>
            </a:r>
            <a:endParaRPr lang="en-US" altLang="ja-JP" i="1" baseline="-25000" dirty="0">
              <a:latin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480F1F-0472-429C-87F4-8E343AF8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6FCD412-4821-4E8B-9FF3-40C5EF7C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3109027"/>
            <a:ext cx="7571509" cy="33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AD629-D45E-4446-B3EE-376965FD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03030"/>
            <a:ext cx="11525250" cy="544512"/>
          </a:xfrm>
        </p:spPr>
        <p:txBody>
          <a:bodyPr/>
          <a:lstStyle/>
          <a:p>
            <a:r>
              <a:rPr lang="en-US" altLang="ja-JP" dirty="0"/>
              <a:t>Distance, Divergence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2757C-99E0-46EC-B122-987B09356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64276"/>
            <a:ext cx="11525250" cy="5212687"/>
          </a:xfrm>
        </p:spPr>
        <p:txBody>
          <a:bodyPr/>
          <a:lstStyle/>
          <a:p>
            <a:r>
              <a:rPr kumimoji="1" lang="ja-JP" altLang="en-US"/>
              <a:t>分布間の離れ度合いを何を用いて定義するか？</a:t>
            </a:r>
            <a:endParaRPr kumimoji="1" lang="en-US" altLang="ja-JP"/>
          </a:p>
          <a:p>
            <a:pPr lvl="1"/>
            <a:r>
              <a:rPr lang="en-US" altLang="ja-JP"/>
              <a:t>Jensen-Shannon Divergence	</a:t>
            </a:r>
            <a:r>
              <a:rPr lang="ja-JP" altLang="en-US"/>
              <a:t>→ 通常の</a:t>
            </a:r>
            <a:r>
              <a:rPr lang="en-US" altLang="ja-JP"/>
              <a:t>GAN</a:t>
            </a:r>
          </a:p>
          <a:p>
            <a:pPr lvl="1"/>
            <a:r>
              <a:rPr lang="en-US" altLang="ja-JP"/>
              <a:t>Peason Chi-Squared		</a:t>
            </a:r>
            <a:r>
              <a:rPr lang="ja-JP" altLang="en-US"/>
              <a:t>→ </a:t>
            </a:r>
            <a:r>
              <a:rPr lang="en-US" altLang="ja-JP"/>
              <a:t>LSGAN</a:t>
            </a:r>
          </a:p>
          <a:p>
            <a:pPr lvl="1"/>
            <a:r>
              <a:rPr lang="en-US" altLang="ja-JP"/>
              <a:t>f-divergence			</a:t>
            </a:r>
            <a:r>
              <a:rPr lang="ja-JP" altLang="en-US"/>
              <a:t>→ </a:t>
            </a:r>
            <a:r>
              <a:rPr lang="en-US" altLang="ja-JP"/>
              <a:t>fGAN</a:t>
            </a:r>
          </a:p>
          <a:p>
            <a:pPr lvl="1"/>
            <a:r>
              <a:rPr lang="en-US" altLang="ja-JP"/>
              <a:t>Wasserstein Distance		</a:t>
            </a:r>
            <a:r>
              <a:rPr lang="ja-JP" altLang="en-US"/>
              <a:t>→ </a:t>
            </a:r>
            <a:r>
              <a:rPr lang="en-US" altLang="ja-JP"/>
              <a:t>WGAN</a:t>
            </a:r>
          </a:p>
          <a:p>
            <a:pPr lvl="1"/>
            <a:endParaRPr lang="en-US" altLang="ja-JP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AC6BAD-F53F-41BF-95EA-EEE748C8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161" y="6424612"/>
            <a:ext cx="409575" cy="365125"/>
          </a:xfrm>
        </p:spPr>
        <p:txBody>
          <a:bodyPr/>
          <a:lstStyle/>
          <a:p>
            <a:fld id="{56A55FAF-A7CB-4A70-8031-B3CA37F2CAE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A694DD-E151-4FCD-BBA8-AA2CBF5C6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1" y="2084574"/>
            <a:ext cx="4601069" cy="45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3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ED84B7-B9BE-4260-8380-57E433FE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Objective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6CF68-8C3B-43DC-AB39-F9453D9C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2912165"/>
            <a:ext cx="11525250" cy="27479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Discriminator</a:t>
            </a:r>
            <a:r>
              <a:rPr lang="ja-JP" altLang="en-US" dirty="0"/>
              <a:t>と</a:t>
            </a:r>
            <a:r>
              <a:rPr lang="en-US" altLang="ja-JP" dirty="0"/>
              <a:t>Generator</a:t>
            </a:r>
            <a:r>
              <a:rPr lang="ja-JP" altLang="en-US" dirty="0"/>
              <a:t>の</a:t>
            </a:r>
            <a:r>
              <a:rPr lang="en-US" altLang="ja-JP" dirty="0" err="1"/>
              <a:t>MinMax</a:t>
            </a:r>
            <a:endParaRPr lang="en-US" altLang="ja-JP" dirty="0"/>
          </a:p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ja-JP" dirty="0"/>
              <a:t>	: real</a:t>
            </a:r>
            <a:r>
              <a:rPr lang="ja-JP" altLang="en-US" dirty="0"/>
              <a:t>分布からサンプリングされたデータ</a:t>
            </a:r>
            <a:endParaRPr lang="en-US" altLang="ja-JP" dirty="0"/>
          </a:p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altLang="ja-JP" dirty="0"/>
              <a:t>	: </a:t>
            </a:r>
            <a:r>
              <a:rPr lang="ja-JP" altLang="en-US" dirty="0"/>
              <a:t>入力されたデータの</a:t>
            </a:r>
            <a:r>
              <a:rPr lang="en-US" altLang="ja-JP" dirty="0"/>
              <a:t>real / fake </a:t>
            </a:r>
            <a:r>
              <a:rPr lang="ja-JP" altLang="en-US" dirty="0"/>
              <a:t>判定</a:t>
            </a:r>
            <a:r>
              <a:rPr lang="en-US" altLang="ja-JP" dirty="0"/>
              <a:t>	(Discriminator)</a:t>
            </a:r>
          </a:p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dirty="0"/>
              <a:t>		: </a:t>
            </a:r>
            <a:r>
              <a:rPr lang="ja-JP" altLang="en-US" dirty="0"/>
              <a:t>ノイズ生成分布からサンプリングされた</a:t>
            </a:r>
            <a:r>
              <a:rPr lang="en-US" altLang="ja-JP" dirty="0"/>
              <a:t>noise vector</a:t>
            </a:r>
          </a:p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altLang="ja-JP" dirty="0"/>
              <a:t>	: </a:t>
            </a:r>
            <a:r>
              <a:rPr lang="ja-JP" altLang="en-US" dirty="0"/>
              <a:t>入力されたノイズからデータを生成</a:t>
            </a:r>
            <a:r>
              <a:rPr lang="en-US" altLang="ja-JP" dirty="0"/>
              <a:t>	(Generator)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5E36D3-E527-449E-9FB8-9DCD46B1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B1EE1E81-6951-442B-AF74-E0144AE4C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304019"/>
              </p:ext>
            </p:extLst>
          </p:nvPr>
        </p:nvGraphicFramePr>
        <p:xfrm>
          <a:off x="835819" y="1285793"/>
          <a:ext cx="10520362" cy="75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3873240" imgH="279360" progId="Equation.DSMT4">
                  <p:embed/>
                </p:oleObj>
              </mc:Choice>
              <mc:Fallback>
                <p:oleObj name="Equation" r:id="rId3" imgW="3873240" imgH="279360" progId="Equation.DSMT4">
                  <p:embed/>
                  <p:pic>
                    <p:nvPicPr>
                      <p:cNvPr id="6" name="オブジェクト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819" y="1285793"/>
                        <a:ext cx="10520362" cy="758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71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C386C-C4EF-4557-9AAA-4C29C8A2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学習の流れ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24DE619-A60B-47A0-8DD1-235885D4B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375" y="3935896"/>
                <a:ext cx="11525250" cy="2241067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lphaLcPeriod"/>
                </a:pPr>
                <a:r>
                  <a:rPr lang="en-US" altLang="ja-JP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ja-JP" altLang="en-US" dirty="0"/>
                  <a:t>は部分的には正確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alphaLcPeriod"/>
                </a:pPr>
                <a:r>
                  <a:rPr lang="en-US" altLang="ja-JP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ja-JP" i="1" baseline="30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ja-JP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ja-JP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ja-JP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ja-JP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ja-JP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ja-JP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</m:den>
                    </m:f>
                  </m:oMath>
                </a14:m>
                <a:r>
                  <a:rPr lang="ja-JP" altLang="en-US" dirty="0"/>
                  <a:t> に収束するように訓練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alphaLcPeriod"/>
                </a:pPr>
                <a:r>
                  <a:rPr lang="en-US" altLang="ja-JP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ja-JP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ja-JP" i="1" baseline="-25000" dirty="0"/>
                  <a:t> </a:t>
                </a:r>
                <a:r>
                  <a:rPr lang="ja-JP" altLang="en-US" dirty="0"/>
                  <a:t>が</a:t>
                </a:r>
                <a:r>
                  <a:rPr lang="en-US" altLang="ja-JP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ja-JP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en-US" altLang="ja-JP" i="1" baseline="-25000" dirty="0"/>
                  <a:t> </a:t>
                </a:r>
                <a:r>
                  <a:rPr lang="ja-JP" altLang="en-US" dirty="0"/>
                  <a:t>に近づいてくる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alphaLcPeriod"/>
                </a:pPr>
                <a:r>
                  <a:rPr lang="en-US" altLang="ja-JP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ja-JP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en-US" altLang="ja-JP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dirty="0"/>
                  <a:t>と</a:t>
                </a:r>
                <a:r>
                  <a:rPr lang="en-US" altLang="ja-JP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ja-JP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ja-JP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dirty="0"/>
                  <a:t>が一致　このとき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ja-JP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ja-JP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ja-JP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lphaLcPeriod"/>
                </a:pPr>
                <a:endParaRPr lang="ja-JP" altLang="en-US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24DE619-A60B-47A0-8DD1-235885D4B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375" y="3935896"/>
                <a:ext cx="11525250" cy="2241067"/>
              </a:xfrm>
              <a:blipFill>
                <a:blip r:embed="rId2"/>
                <a:stretch>
                  <a:fillRect l="-582" t="-4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F69E7F-9D8E-4715-98A0-954C2108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B8050F5-5FB8-46EB-AA04-043A88DF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2" y="1261388"/>
            <a:ext cx="6932129" cy="245647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A21B380-3BE4-4314-9742-EEF10BE9A2FB}"/>
              </a:ext>
            </a:extLst>
          </p:cNvPr>
          <p:cNvSpPr/>
          <p:nvPr/>
        </p:nvSpPr>
        <p:spPr>
          <a:xfrm>
            <a:off x="7838661" y="1912324"/>
            <a:ext cx="3641035" cy="138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solidFill>
                  <a:schemeClr val="accent5"/>
                </a:solidFill>
                <a:latin typeface="+mj-ea"/>
              </a:rPr>
              <a:t>Discrimination Distribution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Real Distribution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solidFill>
                  <a:schemeClr val="accent2"/>
                </a:solidFill>
                <a:latin typeface="+mj-ea"/>
              </a:rPr>
              <a:t>Generative Distribution</a:t>
            </a:r>
            <a:endParaRPr lang="ja-JP" altLang="en-US" dirty="0">
              <a:solidFill>
                <a:schemeClr val="accent2"/>
              </a:solidFill>
              <a:latin typeface="+mj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4DEE09-207A-4D39-AFAC-2D1B189633FA}"/>
              </a:ext>
            </a:extLst>
          </p:cNvPr>
          <p:cNvGrpSpPr/>
          <p:nvPr/>
        </p:nvGrpSpPr>
        <p:grpSpPr>
          <a:xfrm>
            <a:off x="7432812" y="4281542"/>
            <a:ext cx="4452731" cy="1721693"/>
            <a:chOff x="8189843" y="4202029"/>
            <a:chExt cx="4452731" cy="1721693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2058B6B-D343-44AE-94AB-0277302D1F52}"/>
                </a:ext>
              </a:extLst>
            </p:cNvPr>
            <p:cNvSpPr txBox="1"/>
            <p:nvPr/>
          </p:nvSpPr>
          <p:spPr>
            <a:xfrm>
              <a:off x="8467185" y="4719094"/>
              <a:ext cx="4063933" cy="111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spcAft>
                  <a:spcPts val="1200"/>
                </a:spcAft>
                <a:buFont typeface="Wingdings" panose="05000000000000000000" pitchFamily="2" charset="2"/>
                <a:buChar char="n"/>
              </a:pPr>
              <a:r>
                <a:rPr lang="ja-JP" altLang="en-US" sz="2400" dirty="0">
                  <a:latin typeface="+mj-ea"/>
                </a:rPr>
                <a:t>学習が安定しない</a:t>
              </a:r>
              <a:endParaRPr lang="en-US" altLang="ja-JP" sz="2400" dirty="0">
                <a:latin typeface="+mj-ea"/>
              </a:endParaRPr>
            </a:p>
            <a:p>
              <a:pPr marL="342900" indent="-342900">
                <a:lnSpc>
                  <a:spcPct val="120000"/>
                </a:lnSpc>
                <a:spcAft>
                  <a:spcPts val="1200"/>
                </a:spcAft>
                <a:buFont typeface="Wingdings" panose="05000000000000000000" pitchFamily="2" charset="2"/>
                <a:buChar char="n"/>
              </a:pPr>
              <a:r>
                <a:rPr lang="en-US" altLang="ja-JP" sz="2400" dirty="0">
                  <a:latin typeface="+mj-ea"/>
                </a:rPr>
                <a:t>G</a:t>
              </a:r>
              <a:r>
                <a:rPr lang="ja-JP" altLang="en-US" sz="2400" dirty="0">
                  <a:latin typeface="+mj-ea"/>
                </a:rPr>
                <a:t>と</a:t>
              </a:r>
              <a:r>
                <a:rPr lang="en-US" altLang="ja-JP" sz="2400" dirty="0">
                  <a:latin typeface="+mj-ea"/>
                </a:rPr>
                <a:t>D</a:t>
              </a:r>
              <a:r>
                <a:rPr lang="ja-JP" altLang="en-US" sz="2400" dirty="0">
                  <a:latin typeface="+mj-ea"/>
                </a:rPr>
                <a:t>のバランス調整必要</a:t>
              </a:r>
              <a:endParaRPr lang="en-US" altLang="ja-JP" sz="2400" dirty="0">
                <a:latin typeface="+mj-ea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15B7CD7-8FED-42F6-8C7F-B6EBB5BFBFCE}"/>
                </a:ext>
              </a:extLst>
            </p:cNvPr>
            <p:cNvSpPr/>
            <p:nvPr/>
          </p:nvSpPr>
          <p:spPr>
            <a:xfrm>
              <a:off x="8189843" y="4460561"/>
              <a:ext cx="4452731" cy="146316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D55068B8-BCB0-472F-A48A-902862211153}"/>
                </a:ext>
              </a:extLst>
            </p:cNvPr>
            <p:cNvSpPr txBox="1"/>
            <p:nvPr/>
          </p:nvSpPr>
          <p:spPr>
            <a:xfrm>
              <a:off x="8467185" y="4202029"/>
              <a:ext cx="2383986" cy="5170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ja-JP" sz="2400" dirty="0">
                  <a:solidFill>
                    <a:schemeClr val="bg1"/>
                  </a:solidFill>
                  <a:latin typeface="+mj-ea"/>
                </a:rPr>
                <a:t>GAN</a:t>
              </a:r>
              <a:r>
                <a:rPr lang="ja-JP" altLang="en-US" sz="2400" dirty="0">
                  <a:solidFill>
                    <a:schemeClr val="bg1"/>
                  </a:solidFill>
                  <a:latin typeface="+mj-ea"/>
                </a:rPr>
                <a:t>の難しい点</a:t>
              </a:r>
              <a:endParaRPr lang="en-US" altLang="ja-JP" sz="240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66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8F5D33-4C2C-4C00-88F9-8D0918A7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Algorithm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26E68D-7BC8-4A77-A7C2-AD794448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125E788-4BCB-4291-8D4F-2B178F99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057592"/>
            <a:ext cx="7067496" cy="474281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820405-8C4D-44B0-8F3C-477CEE8278A2}"/>
              </a:ext>
            </a:extLst>
          </p:cNvPr>
          <p:cNvSpPr/>
          <p:nvPr/>
        </p:nvSpPr>
        <p:spPr>
          <a:xfrm>
            <a:off x="6810995" y="3429000"/>
            <a:ext cx="4724400" cy="138345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ja-JP" altLang="en-US" dirty="0">
                <a:latin typeface="+mj-ea"/>
              </a:rPr>
              <a:t>学習初期段階では、</a:t>
            </a:r>
            <a:r>
              <a:rPr lang="en-US" altLang="ja-JP" dirty="0">
                <a:latin typeface="+mj-ea"/>
              </a:rPr>
              <a:t>G</a:t>
            </a:r>
            <a:r>
              <a:rPr lang="ja-JP" altLang="en-US" dirty="0">
                <a:latin typeface="+mj-ea"/>
              </a:rPr>
              <a:t>が弱く、</a:t>
            </a:r>
            <a:r>
              <a:rPr lang="en-US" altLang="ja-JP" dirty="0">
                <a:latin typeface="+mj-ea"/>
              </a:rPr>
              <a:t>D</a:t>
            </a:r>
            <a:r>
              <a:rPr lang="ja-JP" altLang="en-US" dirty="0">
                <a:latin typeface="+mj-ea"/>
              </a:rPr>
              <a:t>が強い</a:t>
            </a:r>
            <a:endParaRPr lang="en-US" altLang="ja-JP" dirty="0">
              <a:latin typeface="+mj-ea"/>
            </a:endParaRP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D</a:t>
            </a:r>
            <a:r>
              <a:rPr lang="ja-JP" altLang="en-US" dirty="0">
                <a:latin typeface="+mj-ea"/>
              </a:rPr>
              <a:t>が</a:t>
            </a:r>
            <a:r>
              <a:rPr lang="en-US" altLang="ja-JP" dirty="0">
                <a:latin typeface="+mj-ea"/>
              </a:rPr>
              <a:t>1</a:t>
            </a:r>
            <a:r>
              <a:rPr lang="ja-JP" altLang="en-US" dirty="0">
                <a:latin typeface="+mj-ea"/>
              </a:rPr>
              <a:t>を頻繁に出力してしまう</a:t>
            </a:r>
            <a:endParaRPr lang="en-US" altLang="ja-JP" dirty="0">
              <a:latin typeface="+mj-ea"/>
            </a:endParaRP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ja-JP" altLang="en-US" dirty="0">
                <a:latin typeface="+mj-ea"/>
              </a:rPr>
              <a:t>勾配消失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929D76A-93A4-48C6-9B58-37050E20B448}"/>
              </a:ext>
            </a:extLst>
          </p:cNvPr>
          <p:cNvCxnSpPr>
            <a:stCxn id="9" idx="1"/>
          </p:cNvCxnSpPr>
          <p:nvPr/>
        </p:nvCxnSpPr>
        <p:spPr>
          <a:xfrm flipH="1">
            <a:off x="5387009" y="4120728"/>
            <a:ext cx="1423986" cy="47115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B279B4B-0507-41F9-B63F-E8D10241511A}"/>
              </a:ext>
            </a:extLst>
          </p:cNvPr>
          <p:cNvSpPr txBox="1"/>
          <p:nvPr/>
        </p:nvSpPr>
        <p:spPr>
          <a:xfrm>
            <a:off x="7901609" y="512176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実際の実装では</a:t>
            </a:r>
          </a:p>
        </p:txBody>
      </p:sp>
      <p:graphicFrame>
        <p:nvGraphicFramePr>
          <p:cNvPr id="14" name="オブジェクト 13">
            <a:extLst>
              <a:ext uri="{FF2B5EF4-FFF2-40B4-BE49-F238E27FC236}">
                <a16:creationId xmlns:a16="http://schemas.microsoft.com/office/drawing/2014/main" id="{B1CBCABC-32ED-4195-831B-7AA1BB712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62423"/>
              </p:ext>
            </p:extLst>
          </p:nvPr>
        </p:nvGraphicFramePr>
        <p:xfrm>
          <a:off x="8801855" y="5521318"/>
          <a:ext cx="1608985" cy="422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数式" r:id="rId4" imgW="774360" imgH="203040" progId="Equation.3">
                  <p:embed/>
                </p:oleObj>
              </mc:Choice>
              <mc:Fallback>
                <p:oleObj name="数式" r:id="rId4" imgW="774360" imgH="203040" progId="Equation.3">
                  <p:embed/>
                  <p:pic>
                    <p:nvPicPr>
                      <p:cNvPr id="12" name="オブジェクト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01855" y="5521318"/>
                        <a:ext cx="1608985" cy="422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454F6A-F801-4D95-858E-E672EC494F8A}"/>
              </a:ext>
            </a:extLst>
          </p:cNvPr>
          <p:cNvSpPr txBox="1"/>
          <p:nvPr/>
        </p:nvSpPr>
        <p:spPr>
          <a:xfrm>
            <a:off x="10585174" y="56157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最大化</a:t>
            </a:r>
          </a:p>
        </p:txBody>
      </p:sp>
    </p:spTree>
    <p:extLst>
      <p:ext uri="{BB962C8B-B14F-4D97-AF65-F5344CB8AC3E}">
        <p14:creationId xmlns:p14="http://schemas.microsoft.com/office/powerpoint/2010/main" val="427285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576FDC-2A97-4A56-8FAF-338A06C2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Objective (</a:t>
            </a:r>
            <a:r>
              <a:rPr lang="en-US" altLang="ja-JP" dirty="0" err="1"/>
              <a:t>tf</a:t>
            </a:r>
            <a:r>
              <a:rPr lang="en-US" altLang="ja-JP" dirty="0"/>
              <a:t>-eager implementation)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E81519-296C-48EA-AB10-E508D548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F15E96-B7DE-41F5-A12A-D5180716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1003514"/>
            <a:ext cx="6307015" cy="297246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0F77D69-8636-40B1-9084-519047109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9119"/>
            <a:ext cx="6307015" cy="237791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7D7C44-8915-433F-AD93-5D7B0B35B59B}"/>
              </a:ext>
            </a:extLst>
          </p:cNvPr>
          <p:cNvSpPr txBox="1"/>
          <p:nvPr/>
        </p:nvSpPr>
        <p:spPr>
          <a:xfrm>
            <a:off x="1173848" y="23050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Discriminator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0A5B57C-DB0D-499F-88B8-75CCA956C602}"/>
              </a:ext>
            </a:extLst>
          </p:cNvPr>
          <p:cNvSpPr txBox="1"/>
          <p:nvPr/>
        </p:nvSpPr>
        <p:spPr>
          <a:xfrm>
            <a:off x="1362650" y="4828744"/>
            <a:ext cx="12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Generator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500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E9365-57B6-4B68-A3F4-673FBECC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Generated samples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E9F2F0-ECA2-4ACF-B64A-9FE25CB1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24C9C50-05F1-45AD-ACF9-BEAD6ABF7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/>
          <a:stretch/>
        </p:blipFill>
        <p:spPr>
          <a:xfrm>
            <a:off x="2518392" y="987856"/>
            <a:ext cx="7155216" cy="51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B3582B-27C1-4348-8388-1EF6E4EE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通常の</a:t>
            </a:r>
            <a:r>
              <a:rPr kumimoji="1" lang="en-US" altLang="ja-JP" dirty="0"/>
              <a:t>GAN</a:t>
            </a:r>
            <a:r>
              <a:rPr kumimoji="1" lang="ja-JP" altLang="en-US" dirty="0"/>
              <a:t>の弱点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5D2C4A-B472-49D2-8746-11E6CC8A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Discriminator</a:t>
            </a:r>
            <a:r>
              <a:rPr lang="ja-JP" altLang="en-US" dirty="0">
                <a:solidFill>
                  <a:schemeClr val="accent1"/>
                </a:solidFill>
              </a:rPr>
              <a:t>の精度が高くないと、</a:t>
            </a:r>
            <a:r>
              <a:rPr lang="en-US" altLang="ja-JP" dirty="0">
                <a:solidFill>
                  <a:schemeClr val="accent1"/>
                </a:solidFill>
              </a:rPr>
              <a:t>Generator</a:t>
            </a:r>
            <a:r>
              <a:rPr lang="ja-JP" altLang="en-US" dirty="0">
                <a:solidFill>
                  <a:schemeClr val="accent1"/>
                </a:solidFill>
              </a:rPr>
              <a:t>は分布間の距離を最小化できない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ja-JP" altLang="en-US" dirty="0" err="1"/>
              <a:t>だけ</a:t>
            </a:r>
            <a:r>
              <a:rPr lang="ja-JP" altLang="en-US" dirty="0"/>
              <a:t>先にたくさん学習させた後に、</a:t>
            </a:r>
            <a:r>
              <a:rPr lang="en-US" altLang="ja-JP" dirty="0"/>
              <a:t>G</a:t>
            </a:r>
            <a:r>
              <a:rPr lang="ja-JP" altLang="en-US" dirty="0"/>
              <a:t>を学習すればよい？</a:t>
            </a:r>
            <a:r>
              <a:rPr lang="en-US" altLang="ja-JP" dirty="0"/>
              <a:t>	</a:t>
            </a:r>
            <a:r>
              <a:rPr lang="en-US" altLang="ja-JP" dirty="0">
                <a:solidFill>
                  <a:schemeClr val="accent1"/>
                </a:solidFill>
              </a:rPr>
              <a:t>※</a:t>
            </a:r>
            <a:r>
              <a:rPr lang="ja-JP" altLang="en-US" dirty="0">
                <a:solidFill>
                  <a:schemeClr val="accent1"/>
                </a:solidFill>
              </a:rPr>
              <a:t>うまくいきません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ja-JP" altLang="en-US" dirty="0"/>
              <a:t>と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のバランス調整をする必要がある</a:t>
            </a:r>
            <a:endParaRPr lang="en-US" altLang="ja-JP" dirty="0"/>
          </a:p>
          <a:p>
            <a:r>
              <a:rPr lang="en-US" altLang="ja-JP" dirty="0">
                <a:solidFill>
                  <a:schemeClr val="accent1"/>
                </a:solidFill>
              </a:rPr>
              <a:t>Mode Collapse</a:t>
            </a:r>
            <a:r>
              <a:rPr lang="ja-JP" altLang="en-US" dirty="0"/>
              <a:t>してしまう</a:t>
            </a:r>
            <a:endParaRPr lang="en-US" altLang="ja-JP" dirty="0"/>
          </a:p>
          <a:p>
            <a:pPr lvl="1"/>
            <a:r>
              <a:rPr lang="ja-JP" altLang="en-US" dirty="0"/>
              <a:t>同じようなデータばかり出力してしまうこと</a:t>
            </a:r>
            <a:endParaRPr lang="en-US" altLang="ja-JP" dirty="0"/>
          </a:p>
          <a:p>
            <a:r>
              <a:rPr lang="en-US" altLang="ja-JP" dirty="0"/>
              <a:t>Discriminator</a:t>
            </a:r>
            <a:r>
              <a:rPr lang="ja-JP" altLang="en-US" dirty="0"/>
              <a:t>の</a:t>
            </a:r>
            <a:r>
              <a:rPr lang="en-US" altLang="ja-JP" dirty="0"/>
              <a:t>Loss</a:t>
            </a:r>
            <a:r>
              <a:rPr lang="ja-JP" altLang="en-US" dirty="0"/>
              <a:t>の最大値は↓のはずなのに、実際には誤差が</a:t>
            </a:r>
            <a:r>
              <a:rPr lang="en-US" altLang="ja-JP" dirty="0"/>
              <a:t>0</a:t>
            </a:r>
            <a:r>
              <a:rPr lang="ja-JP" altLang="en-US" dirty="0"/>
              <a:t>になってしまう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勾配消失が起きやすい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718D6F-96EB-4E5E-8130-140C383C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66458368-8562-47D6-B1DC-40A3DAF72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99561"/>
              </p:ext>
            </p:extLst>
          </p:nvPr>
        </p:nvGraphicFramePr>
        <p:xfrm>
          <a:off x="3700340" y="3891255"/>
          <a:ext cx="4791319" cy="641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数式" r:id="rId3" imgW="1803240" imgH="241200" progId="Equation.3">
                  <p:embed/>
                </p:oleObj>
              </mc:Choice>
              <mc:Fallback>
                <p:oleObj name="数式" r:id="rId3" imgW="1803240" imgH="241200" progId="Equation.3">
                  <p:embed/>
                  <p:pic>
                    <p:nvPicPr>
                      <p:cNvPr id="7" name="オブジェクト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0340" y="3891255"/>
                        <a:ext cx="4791319" cy="641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39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DC109E-C498-4536-AF36-75E80532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32619E-83F9-4058-A7C8-5DBC21BB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/>
              <a:t>と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/>
              <a:t> </a:t>
            </a:r>
            <a:r>
              <a:rPr lang="ja-JP" altLang="en-US" dirty="0"/>
              <a:t>が</a:t>
            </a:r>
            <a:r>
              <a:rPr lang="ja-JP" altLang="en-US" dirty="0">
                <a:solidFill>
                  <a:schemeClr val="accent1"/>
                </a:solidFill>
              </a:rPr>
              <a:t>低次元多様体上で不連続</a:t>
            </a:r>
            <a:r>
              <a:rPr lang="en-US" altLang="ja-JP" dirty="0">
                <a:solidFill>
                  <a:schemeClr val="accent2"/>
                </a:solidFill>
              </a:rPr>
              <a:t>	</a:t>
            </a:r>
            <a:endParaRPr lang="en-US" altLang="ja-JP" dirty="0"/>
          </a:p>
          <a:p>
            <a:pPr lvl="1"/>
            <a:r>
              <a:rPr lang="ja-JP" altLang="en-US" dirty="0"/>
              <a:t>画像の情報は高次元だが、その分布はもっと低次元な空間にあるはず（仮に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baseline="-25000" dirty="0"/>
              <a:t> </a:t>
            </a:r>
            <a:r>
              <a:rPr lang="ja-JP" altLang="en-US" dirty="0"/>
              <a:t>次元とする）</a:t>
            </a:r>
            <a:endParaRPr lang="en-US" altLang="ja-JP" dirty="0"/>
          </a:p>
          <a:p>
            <a:pPr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ja-JP" dirty="0"/>
              <a:t> </a:t>
            </a:r>
            <a:r>
              <a:rPr lang="ja-JP" altLang="en-US" dirty="0"/>
              <a:t>なら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 は不連続になる</a:t>
            </a:r>
            <a:endParaRPr lang="en-US" altLang="ja-JP" dirty="0"/>
          </a:p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/>
              <a:t>と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/>
              <a:t> </a:t>
            </a:r>
            <a:r>
              <a:rPr lang="ja-JP" altLang="en-US" dirty="0"/>
              <a:t>が</a:t>
            </a:r>
            <a:r>
              <a:rPr lang="ja-JP" altLang="en-US" dirty="0">
                <a:solidFill>
                  <a:schemeClr val="accent1"/>
                </a:solidFill>
              </a:rPr>
              <a:t>互いに素な</a:t>
            </a:r>
            <a:r>
              <a:rPr lang="en-US" altLang="ja-JP" dirty="0">
                <a:solidFill>
                  <a:schemeClr val="accent1"/>
                </a:solidFill>
              </a:rPr>
              <a:t>Support</a:t>
            </a:r>
            <a:r>
              <a:rPr lang="ja-JP" altLang="en-US" dirty="0"/>
              <a:t>を含んでいる</a:t>
            </a:r>
            <a:endParaRPr lang="en-US" altLang="ja-JP" dirty="0"/>
          </a:p>
          <a:p>
            <a:pPr lvl="1"/>
            <a:r>
              <a:rPr lang="en-US" altLang="ja-JP" dirty="0"/>
              <a:t>2</a:t>
            </a:r>
            <a:r>
              <a:rPr lang="ja-JP" altLang="en-US" dirty="0" err="1"/>
              <a:t>つの</a:t>
            </a:r>
            <a:r>
              <a:rPr lang="ja-JP" altLang="en-US" dirty="0"/>
              <a:t>集合が共通の元を持たない状態</a:t>
            </a:r>
          </a:p>
          <a:p>
            <a:r>
              <a:rPr lang="en-US" altLang="ja-JP" dirty="0"/>
              <a:t>Optimal Discriminator</a:t>
            </a:r>
            <a:r>
              <a:rPr lang="ja-JP" altLang="en-US" dirty="0"/>
              <a:t>が存在すると</a:t>
            </a:r>
            <a:endParaRPr lang="en-US" altLang="ja-JP" dirty="0"/>
          </a:p>
          <a:p>
            <a:pPr lvl="1"/>
            <a:r>
              <a:rPr lang="en-US" altLang="ja-JP" dirty="0"/>
              <a:t>real </a:t>
            </a:r>
            <a:r>
              <a:rPr lang="ja-JP" altLang="en-US" dirty="0"/>
              <a:t>と </a:t>
            </a:r>
            <a:r>
              <a:rPr lang="en-US" altLang="ja-JP" dirty="0"/>
              <a:t>fake </a:t>
            </a:r>
            <a:r>
              <a:rPr lang="ja-JP" altLang="en-US" dirty="0"/>
              <a:t>を完全分離</a:t>
            </a:r>
            <a:endParaRPr lang="en-US" altLang="ja-JP" dirty="0"/>
          </a:p>
          <a:p>
            <a:pPr lvl="1"/>
            <a:r>
              <a:rPr lang="ja-JP" altLang="en-US" dirty="0"/>
              <a:t>勾配が</a:t>
            </a:r>
            <a:r>
              <a:rPr lang="en-US" altLang="ja-JP" dirty="0"/>
              <a:t>0</a:t>
            </a:r>
            <a:r>
              <a:rPr lang="ja-JP" altLang="en-US" dirty="0"/>
              <a:t>に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3CD62C-6BF8-4B69-8917-50EB0C52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graphicFrame>
        <p:nvGraphicFramePr>
          <p:cNvPr id="16" name="オブジェクト 15">
            <a:extLst>
              <a:ext uri="{FF2B5EF4-FFF2-40B4-BE49-F238E27FC236}">
                <a16:creationId xmlns:a16="http://schemas.microsoft.com/office/drawing/2014/main" id="{4F4199A4-8826-4ECD-AB5D-DAC39DEE3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841875"/>
              </p:ext>
            </p:extLst>
          </p:nvPr>
        </p:nvGraphicFramePr>
        <p:xfrm>
          <a:off x="6904892" y="3429000"/>
          <a:ext cx="1980606" cy="104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数式" r:id="rId3" imgW="799920" imgH="457200" progId="Equation.3">
                  <p:embed/>
                </p:oleObj>
              </mc:Choice>
              <mc:Fallback>
                <p:oleObj name="数式" r:id="rId3" imgW="799920" imgH="457200" progId="Equation.3">
                  <p:embed/>
                  <p:pic>
                    <p:nvPicPr>
                      <p:cNvPr id="26" name="オブジェクト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4892" y="3429000"/>
                        <a:ext cx="1980606" cy="104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57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B5694-9C62-4731-BA98-F9A24ADB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GANs?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598E5-497B-4AAA-B440-3B600514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2800" dirty="0">
                <a:solidFill>
                  <a:schemeClr val="accent1"/>
                </a:solidFill>
              </a:rPr>
              <a:t>Generative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chemeClr val="accent2"/>
                </a:solidFill>
              </a:rPr>
              <a:t>Adversarial</a:t>
            </a:r>
            <a:r>
              <a:rPr lang="en-US" altLang="ja-JP" sz="2800" dirty="0"/>
              <a:t> Networks</a:t>
            </a:r>
            <a:br>
              <a:rPr lang="en-US" altLang="ja-JP" sz="2800" dirty="0"/>
            </a:br>
            <a:r>
              <a:rPr lang="ja-JP" altLang="en-US" sz="1800" dirty="0">
                <a:solidFill>
                  <a:schemeClr val="accent2"/>
                </a:solidFill>
              </a:rPr>
              <a:t>敵対的</a:t>
            </a:r>
            <a:r>
              <a:rPr lang="ja-JP" altLang="en-US" sz="1800" dirty="0">
                <a:solidFill>
                  <a:schemeClr val="accent1"/>
                </a:solidFill>
              </a:rPr>
              <a:t>生成</a:t>
            </a:r>
            <a:r>
              <a:rPr lang="ja-JP" altLang="en-US" sz="1800" dirty="0"/>
              <a:t>ネットワーク</a:t>
            </a:r>
            <a:endParaRPr lang="en-US" altLang="ja-JP" dirty="0"/>
          </a:p>
          <a:p>
            <a:r>
              <a:rPr lang="en-US" altLang="ja-JP" dirty="0"/>
              <a:t>Generator		: </a:t>
            </a:r>
            <a:r>
              <a:rPr lang="ja-JP" altLang="en-US" dirty="0"/>
              <a:t>ランダムノイズ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から</a:t>
            </a:r>
            <a:r>
              <a:rPr lang="ja-JP" altLang="en-US" dirty="0"/>
              <a:t>、 </a:t>
            </a:r>
            <a:r>
              <a:rPr lang="en-US" altLang="ja-JP" dirty="0">
                <a:solidFill>
                  <a:schemeClr val="accent1"/>
                </a:solidFill>
              </a:rPr>
              <a:t>real</a:t>
            </a:r>
            <a:r>
              <a:rPr lang="ja-JP" altLang="en-US" dirty="0">
                <a:solidFill>
                  <a:schemeClr val="accent1"/>
                </a:solidFill>
              </a:rPr>
              <a:t>なデータを生成（</a:t>
            </a:r>
            <a:r>
              <a:rPr lang="en-US" altLang="ja-JP" dirty="0">
                <a:solidFill>
                  <a:schemeClr val="accent1"/>
                </a:solidFill>
              </a:rPr>
              <a:t>fake</a:t>
            </a:r>
            <a:r>
              <a:rPr lang="ja-JP" altLang="en-US" dirty="0">
                <a:solidFill>
                  <a:schemeClr val="accent1"/>
                </a:solidFill>
              </a:rPr>
              <a:t>）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/>
              <a:t>Discriminator	: </a:t>
            </a:r>
            <a:r>
              <a:rPr lang="ja-JP" altLang="en-US" dirty="0"/>
              <a:t>入力が</a:t>
            </a:r>
            <a:r>
              <a:rPr lang="en-US" altLang="ja-JP" dirty="0">
                <a:solidFill>
                  <a:schemeClr val="accent2"/>
                </a:solidFill>
              </a:rPr>
              <a:t>real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or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fake</a:t>
            </a:r>
            <a:r>
              <a:rPr lang="ja-JP" altLang="en-US" dirty="0">
                <a:solidFill>
                  <a:schemeClr val="accent2"/>
                </a:solidFill>
              </a:rPr>
              <a:t> を判定する</a:t>
            </a:r>
            <a:endParaRPr lang="en-US" altLang="ja-JP" dirty="0">
              <a:solidFill>
                <a:schemeClr val="accent2"/>
              </a:solidFill>
            </a:endParaRPr>
          </a:p>
          <a:p>
            <a:endParaRPr lang="ja-JP" altLang="en-US" dirty="0"/>
          </a:p>
          <a:p>
            <a:pPr marL="0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FB68BF-8549-4E8E-8F1D-4CFE0E67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8FB695C-A9AE-4844-8237-D061FFC8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3109027"/>
            <a:ext cx="7571509" cy="33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8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5CB3F-1248-4977-88CE-BDAF7E3E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8F724F-A93E-4C74-9E52-7A1F9712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dirty="0"/>
              <a:t>もし、</a:t>
            </a:r>
            <a:r>
              <a:rPr lang="en-US" altLang="ja-JP" dirty="0"/>
              <a:t>Optimal Discriminator</a:t>
            </a:r>
            <a:r>
              <a:rPr lang="ja-JP" altLang="en-US" dirty="0"/>
              <a:t>を回避しても・・・</a:t>
            </a:r>
            <a:br>
              <a:rPr lang="en-US" altLang="ja-JP" dirty="0"/>
            </a:br>
            <a:r>
              <a:rPr lang="en-US" altLang="ja-JP" dirty="0"/>
              <a:t>Discriminator</a:t>
            </a:r>
            <a:r>
              <a:rPr lang="ja-JP" altLang="en-US" dirty="0"/>
              <a:t>が正しく</a:t>
            </a:r>
            <a:r>
              <a:rPr lang="en-US" altLang="ja-JP" dirty="0"/>
              <a:t>JSD</a:t>
            </a:r>
            <a:r>
              <a:rPr lang="ja-JP" altLang="en-US" dirty="0" err="1"/>
              <a:t>を近</a:t>
            </a:r>
            <a:r>
              <a:rPr lang="ja-JP" altLang="en-US" dirty="0"/>
              <a:t>似できるようになると、</a:t>
            </a:r>
            <a:r>
              <a:rPr lang="en-US" altLang="ja-JP" dirty="0"/>
              <a:t>gradient</a:t>
            </a:r>
            <a:r>
              <a:rPr lang="ja-JP" altLang="en-US" dirty="0"/>
              <a:t>の</a:t>
            </a:r>
            <a:r>
              <a:rPr lang="en-US" altLang="ja-JP" dirty="0"/>
              <a:t>norm</a:t>
            </a:r>
            <a:r>
              <a:rPr lang="ja-JP" altLang="en-US" dirty="0"/>
              <a:t>は小さくなっていく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つまるところ・・・</a:t>
            </a:r>
            <a:endParaRPr lang="en-US" altLang="ja-JP" dirty="0"/>
          </a:p>
          <a:p>
            <a:r>
              <a:rPr lang="en-US" altLang="ja-JP" sz="2200" dirty="0"/>
              <a:t>Discriminator</a:t>
            </a:r>
            <a:r>
              <a:rPr lang="ja-JP" altLang="en-US" sz="2200" dirty="0"/>
              <a:t>の学習が不十分</a:t>
            </a:r>
            <a:r>
              <a:rPr lang="en-US" altLang="ja-JP" sz="2200" dirty="0"/>
              <a:t>	</a:t>
            </a:r>
            <a:r>
              <a:rPr lang="ja-JP" altLang="en-US" sz="2200" dirty="0"/>
              <a:t>→ </a:t>
            </a:r>
            <a:r>
              <a:rPr lang="en-US" altLang="ja-JP" sz="2200" dirty="0"/>
              <a:t>Generator</a:t>
            </a:r>
            <a:r>
              <a:rPr lang="ja-JP" altLang="en-US" sz="2200" dirty="0"/>
              <a:t>は</a:t>
            </a:r>
            <a:r>
              <a:rPr lang="ja-JP" altLang="en-US" sz="2200" dirty="0">
                <a:solidFill>
                  <a:schemeClr val="accent1"/>
                </a:solidFill>
              </a:rPr>
              <a:t>正しくない</a:t>
            </a:r>
            <a:r>
              <a:rPr lang="en-US" altLang="ja-JP" sz="2200" dirty="0">
                <a:solidFill>
                  <a:schemeClr val="accent1"/>
                </a:solidFill>
              </a:rPr>
              <a:t>JSD</a:t>
            </a:r>
            <a:r>
              <a:rPr lang="ja-JP" altLang="en-US" sz="2200" dirty="0">
                <a:solidFill>
                  <a:schemeClr val="accent1"/>
                </a:solidFill>
              </a:rPr>
              <a:t>を最小化</a:t>
            </a:r>
            <a:endParaRPr lang="en-US" altLang="ja-JP" sz="2200" dirty="0">
              <a:solidFill>
                <a:schemeClr val="accent1"/>
              </a:solidFill>
            </a:endParaRPr>
          </a:p>
          <a:p>
            <a:r>
              <a:rPr lang="en-US" altLang="ja-JP" sz="2200" dirty="0"/>
              <a:t>Discriminator</a:t>
            </a:r>
            <a:r>
              <a:rPr lang="ja-JP" altLang="en-US" sz="2200" dirty="0"/>
              <a:t>の学習が十分</a:t>
            </a:r>
            <a:r>
              <a:rPr lang="en-US" altLang="ja-JP" sz="2200" dirty="0"/>
              <a:t>	</a:t>
            </a:r>
            <a:r>
              <a:rPr lang="ja-JP" altLang="en-US" sz="2200" dirty="0"/>
              <a:t>→ </a:t>
            </a:r>
            <a:r>
              <a:rPr lang="en-US" altLang="ja-JP" sz="2200" dirty="0"/>
              <a:t>Generator</a:t>
            </a:r>
            <a:r>
              <a:rPr lang="ja-JP" altLang="en-US" sz="2200" dirty="0"/>
              <a:t>更新のための</a:t>
            </a:r>
            <a:r>
              <a:rPr lang="en-US" altLang="ja-JP" sz="2200" dirty="0">
                <a:solidFill>
                  <a:schemeClr val="accent1"/>
                </a:solidFill>
              </a:rPr>
              <a:t>gradient</a:t>
            </a:r>
            <a:r>
              <a:rPr lang="ja-JP" altLang="en-US" sz="2200" dirty="0">
                <a:solidFill>
                  <a:schemeClr val="accent1"/>
                </a:solidFill>
              </a:rPr>
              <a:t>が小さい、勾配消失</a:t>
            </a:r>
            <a:endParaRPr lang="en-US" altLang="ja-JP" sz="2200" dirty="0">
              <a:solidFill>
                <a:schemeClr val="accent1"/>
              </a:solidFill>
            </a:endParaRPr>
          </a:p>
          <a:p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6B1B1E-B835-4FA7-B725-CDB07C91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6BB59ABF-4E1B-42CC-9D95-AAB5D7EEC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342067"/>
              </p:ext>
            </p:extLst>
          </p:nvPr>
        </p:nvGraphicFramePr>
        <p:xfrm>
          <a:off x="3176618" y="2247873"/>
          <a:ext cx="5838764" cy="162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数式" r:id="rId3" imgW="2463480" imgH="685800" progId="Equation.3">
                  <p:embed/>
                </p:oleObj>
              </mc:Choice>
              <mc:Fallback>
                <p:oleObj name="数式" r:id="rId3" imgW="2463480" imgH="685800" progId="Equation.3">
                  <p:embed/>
                  <p:pic>
                    <p:nvPicPr>
                      <p:cNvPr id="6" name="オブジェクト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6618" y="2247873"/>
                        <a:ext cx="5838764" cy="1625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4F665A-2AC5-40B1-9FB5-A7631A13D41A}"/>
              </a:ext>
            </a:extLst>
          </p:cNvPr>
          <p:cNvSpPr txBox="1"/>
          <p:nvPr/>
        </p:nvSpPr>
        <p:spPr>
          <a:xfrm>
            <a:off x="1539216" y="5774490"/>
            <a:ext cx="10241009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ja-JP" altLang="en-US" sz="1200" dirty="0">
                <a:latin typeface="+mj-ea"/>
              </a:rPr>
              <a:t>詳しくは</a:t>
            </a:r>
            <a:br>
              <a:rPr kumimoji="1" lang="en-US" altLang="ja-JP" sz="1200" dirty="0">
                <a:latin typeface="+mj-ea"/>
              </a:rPr>
            </a:br>
            <a:r>
              <a:rPr lang="en-US" altLang="ja-JP" sz="1200" dirty="0" err="1"/>
              <a:t>Arjovsky</a:t>
            </a:r>
            <a:r>
              <a:rPr lang="en-US" altLang="ja-JP" sz="1200" dirty="0"/>
              <a:t>, Martin, and Léon </a:t>
            </a:r>
            <a:r>
              <a:rPr lang="en-US" altLang="ja-JP" sz="1200" dirty="0" err="1"/>
              <a:t>Bottou</a:t>
            </a:r>
            <a:r>
              <a:rPr lang="en-US" altLang="ja-JP" sz="1200" dirty="0"/>
              <a:t>. "Towards principled methods for training generative adversarial networks." </a:t>
            </a:r>
            <a:r>
              <a:rPr lang="en-US" altLang="ja-JP" sz="1200" i="1" dirty="0" err="1"/>
              <a:t>arXiv</a:t>
            </a:r>
            <a:r>
              <a:rPr lang="en-US" altLang="ja-JP" sz="1200" i="1" dirty="0"/>
              <a:t> preprint arXiv:1701.04862</a:t>
            </a:r>
            <a:r>
              <a:rPr lang="en-US" altLang="ja-JP" sz="1200" dirty="0"/>
              <a:t> (2017).</a:t>
            </a:r>
            <a:endParaRPr kumimoji="1" lang="ja-JP" altLang="en-US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727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CB320-3E6E-47B7-BB24-C3B86B2A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WGAN</a:t>
            </a:r>
            <a:r>
              <a:rPr kumimoji="1" lang="ja-JP" altLang="en-US" dirty="0"/>
              <a:t>のいいところ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861673-850E-491D-9DBC-3A1BB4D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Discriminator</a:t>
            </a:r>
            <a:r>
              <a:rPr lang="ja-JP" altLang="en-US" dirty="0"/>
              <a:t>と</a:t>
            </a:r>
            <a:r>
              <a:rPr lang="en-US" altLang="ja-JP" dirty="0"/>
              <a:t>Generator</a:t>
            </a:r>
            <a:r>
              <a:rPr lang="ja-JP" altLang="en-US" dirty="0"/>
              <a:t>の</a:t>
            </a:r>
            <a:r>
              <a:rPr lang="ja-JP" altLang="en-US" dirty="0">
                <a:solidFill>
                  <a:schemeClr val="accent1"/>
                </a:solidFill>
              </a:rPr>
              <a:t>バランスに鈍感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>
                <a:solidFill>
                  <a:schemeClr val="accent1"/>
                </a:solidFill>
              </a:rPr>
              <a:t>Mode Collapse</a:t>
            </a:r>
            <a:r>
              <a:rPr lang="ja-JP" altLang="en-US" dirty="0">
                <a:solidFill>
                  <a:schemeClr val="accent1"/>
                </a:solidFill>
              </a:rPr>
              <a:t>が起きにくい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/>
              <a:t>学習時の際に、</a:t>
            </a:r>
            <a:r>
              <a:rPr lang="en-US" altLang="ja-JP" dirty="0">
                <a:solidFill>
                  <a:schemeClr val="accent1"/>
                </a:solidFill>
              </a:rPr>
              <a:t>Loss</a:t>
            </a:r>
            <a:r>
              <a:rPr lang="ja-JP" altLang="en-US" dirty="0" err="1">
                <a:solidFill>
                  <a:schemeClr val="accent1"/>
                </a:solidFill>
              </a:rPr>
              <a:t>を評</a:t>
            </a:r>
            <a:r>
              <a:rPr lang="ja-JP" altLang="en-US" dirty="0">
                <a:solidFill>
                  <a:schemeClr val="accent1"/>
                </a:solidFill>
              </a:rPr>
              <a:t>価する</a:t>
            </a:r>
            <a:r>
              <a:rPr lang="ja-JP" altLang="en-US" dirty="0"/>
              <a:t>ことができる</a:t>
            </a:r>
            <a:endParaRPr lang="en-US" altLang="ja-JP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481732B8-D4E5-4A63-A4A3-4BAF2ACE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828968"/>
            <a:ext cx="9963150" cy="33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23B78-7D7D-4B82-AF5A-3FB221E3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Objective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D1233-386C-4E80-A814-4BA5C628B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Earth Mover’s Distance</a:t>
            </a:r>
            <a:r>
              <a:rPr lang="ja-JP" altLang="en-US" dirty="0"/>
              <a:t>を分布間の距離尺度に使用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r>
              <a:rPr lang="en-US" altLang="ja-JP" dirty="0"/>
              <a:t>Π</a:t>
            </a:r>
            <a:r>
              <a:rPr lang="ja-JP" altLang="en-US" dirty="0"/>
              <a:t>は同時分布</a:t>
            </a:r>
            <a:endParaRPr lang="en-US" altLang="ja-JP" dirty="0"/>
          </a:p>
          <a:p>
            <a:pPr lvl="1"/>
            <a:r>
              <a:rPr lang="ja-JP" altLang="en-US" dirty="0"/>
              <a:t>直感的には、最適な輸送コスト</a:t>
            </a:r>
            <a:br>
              <a:rPr lang="en-US" altLang="ja-JP" dirty="0"/>
            </a:br>
            <a:r>
              <a:rPr lang="ja-JP" altLang="en-US" dirty="0"/>
              <a:t>“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を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ja-JP" altLang="en-US" dirty="0"/>
              <a:t>に変えるために、</a:t>
            </a:r>
            <a:br>
              <a:rPr lang="en-US" altLang="ja-JP" dirty="0"/>
            </a:br>
            <a:r>
              <a:rPr lang="ja-JP" altLang="en-US" dirty="0"/>
              <a:t>地点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dirty="0"/>
              <a:t>から地点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ja-JP" altLang="en-US" dirty="0" err="1"/>
              <a:t>まで</a:t>
            </a:r>
            <a:r>
              <a:rPr lang="ja-JP" altLang="en-US" dirty="0"/>
              <a:t>どれだけの質量を輸送にしなければいけないか？”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CD0E5A-85E5-4211-8823-2335791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6C750759-27DB-41F9-B29A-3AA3DC9910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701542"/>
              </p:ext>
            </p:extLst>
          </p:nvPr>
        </p:nvGraphicFramePr>
        <p:xfrm>
          <a:off x="3059113" y="1798321"/>
          <a:ext cx="6073774" cy="903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2387520" imgH="355320" progId="Equation.DSMT4">
                  <p:embed/>
                </p:oleObj>
              </mc:Choice>
              <mc:Fallback>
                <p:oleObj name="Equation" r:id="rId3" imgW="2387520" imgH="355320" progId="Equation.DSMT4">
                  <p:embed/>
                  <p:pic>
                    <p:nvPicPr>
                      <p:cNvPr id="5" name="オブジェクト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1798321"/>
                        <a:ext cx="6073774" cy="903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751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9573A-3251-4B88-B755-78B79CF0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JSD vs EMD	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DA91FD-C96B-4BBC-B230-3302FD78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直感的に考えて・・・</a:t>
            </a:r>
            <a:endParaRPr lang="en-US" altLang="ja-JP" dirty="0"/>
          </a:p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が縦軸に近づくほど、距離は小さくなる</a:t>
            </a:r>
            <a:endParaRPr lang="en-US" altLang="ja-JP" dirty="0"/>
          </a:p>
          <a:p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が縦軸から遠ざかるほど、距離は大きくなる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12D5F5-C988-4970-90C1-E569024F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BC93B73-D062-4E41-9D1C-4F52586A0A31}"/>
              </a:ext>
            </a:extLst>
          </p:cNvPr>
          <p:cNvCxnSpPr/>
          <p:nvPr/>
        </p:nvCxnSpPr>
        <p:spPr>
          <a:xfrm>
            <a:off x="5110480" y="4605337"/>
            <a:ext cx="5765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EFC3843-8368-47F0-B96F-7687994612E7}"/>
              </a:ext>
            </a:extLst>
          </p:cNvPr>
          <p:cNvGrpSpPr/>
          <p:nvPr/>
        </p:nvGrpSpPr>
        <p:grpSpPr>
          <a:xfrm>
            <a:off x="1566507" y="3642730"/>
            <a:ext cx="1941145" cy="1925214"/>
            <a:chOff x="1335455" y="3717683"/>
            <a:chExt cx="2937449" cy="2913342"/>
          </a:xfrm>
        </p:grpSpPr>
        <p:graphicFrame>
          <p:nvGraphicFramePr>
            <p:cNvPr id="7" name="オブジェクト 6">
              <a:extLst>
                <a:ext uri="{FF2B5EF4-FFF2-40B4-BE49-F238E27FC236}">
                  <a16:creationId xmlns:a16="http://schemas.microsoft.com/office/drawing/2014/main" id="{3F3A1E3B-5778-4616-90F8-F1B61C6F0D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6104174"/>
                </p:ext>
              </p:extLst>
            </p:nvPr>
          </p:nvGraphicFramePr>
          <p:xfrm>
            <a:off x="1532270" y="3717683"/>
            <a:ext cx="2543818" cy="701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数式" r:id="rId3" imgW="736560" imgH="203040" progId="Equation.3">
                    <p:embed/>
                  </p:oleObj>
                </mc:Choice>
                <mc:Fallback>
                  <p:oleObj name="数式" r:id="rId3" imgW="736560" imgH="203040" progId="Equation.3">
                    <p:embed/>
                    <p:pic>
                      <p:nvPicPr>
                        <p:cNvPr id="13" name="オブジェクト 1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32270" y="3717683"/>
                          <a:ext cx="2543818" cy="7019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57BC0E8-B403-45C0-AF5A-2D2BC903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89783" y="4545500"/>
              <a:ext cx="2828792" cy="92548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A29A58F-98D2-4066-B679-1DD985CC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35455" y="5596883"/>
              <a:ext cx="2937449" cy="1034142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39797B-463E-4B9F-A36B-25CE1751E79C}"/>
              </a:ext>
            </a:extLst>
          </p:cNvPr>
          <p:cNvSpPr txBox="1"/>
          <p:nvPr/>
        </p:nvSpPr>
        <p:spPr>
          <a:xfrm>
            <a:off x="10486430" y="4748212"/>
            <a:ext cx="389850" cy="576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ja-JP" sz="2800" dirty="0">
                <a:latin typeface="+mj-ea"/>
              </a:rPr>
              <a:t>θ</a:t>
            </a:r>
            <a:endParaRPr kumimoji="1" lang="ja-JP" altLang="en-US" sz="2800" dirty="0">
              <a:latin typeface="+mj-ea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21AA97-9534-43B5-88AC-C87273A9AD8D}"/>
              </a:ext>
            </a:extLst>
          </p:cNvPr>
          <p:cNvSpPr/>
          <p:nvPr/>
        </p:nvSpPr>
        <p:spPr>
          <a:xfrm>
            <a:off x="7955280" y="2746053"/>
            <a:ext cx="87908" cy="367855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C0A57A9-5162-4AAE-81D0-C55C40AF2B2E}"/>
              </a:ext>
            </a:extLst>
          </p:cNvPr>
          <p:cNvSpPr/>
          <p:nvPr/>
        </p:nvSpPr>
        <p:spPr>
          <a:xfrm>
            <a:off x="10145254" y="2746052"/>
            <a:ext cx="87908" cy="367855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08769E-7 3.26594E-6 L -0.24996 3.26594E-6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FFE1C4-65A9-4B4D-9679-F2544E2C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JSD vs EMD	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75BB0D-A375-4F79-A334-037B05CF5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実際は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JSD</a:t>
            </a:r>
            <a:r>
              <a:rPr lang="ja-JP" altLang="en-US" dirty="0"/>
              <a:t>は</a:t>
            </a:r>
            <a:r>
              <a:rPr lang="ja-JP" altLang="en-US" dirty="0">
                <a:solidFill>
                  <a:schemeClr val="accent1"/>
                </a:solidFill>
              </a:rPr>
              <a:t>不連続</a:t>
            </a:r>
            <a:r>
              <a:rPr lang="ja-JP" altLang="en-US" dirty="0"/>
              <a:t>かつ</a:t>
            </a:r>
            <a:r>
              <a:rPr lang="ja-JP" altLang="en-US" dirty="0">
                <a:solidFill>
                  <a:schemeClr val="accent1"/>
                </a:solidFill>
              </a:rPr>
              <a:t>勾配が消失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/>
              <a:t>EMD</a:t>
            </a:r>
            <a:r>
              <a:rPr lang="ja-JP" altLang="en-US" dirty="0"/>
              <a:t>は</a:t>
            </a:r>
            <a:r>
              <a:rPr lang="ja-JP" altLang="en-US" dirty="0">
                <a:solidFill>
                  <a:schemeClr val="accent1"/>
                </a:solidFill>
              </a:rPr>
              <a:t>連続</a:t>
            </a:r>
            <a:r>
              <a:rPr lang="ja-JP" altLang="en-US" dirty="0"/>
              <a:t>かつ</a:t>
            </a:r>
            <a:r>
              <a:rPr lang="ja-JP" altLang="en-US" dirty="0">
                <a:solidFill>
                  <a:schemeClr val="accent1"/>
                </a:solidFill>
              </a:rPr>
              <a:t>勾配がある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B7671E-FA4A-4624-B8CE-CD17E829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FFAD2C2F-5BA5-44D5-9DB3-C6EDB17F6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704728"/>
              </p:ext>
            </p:extLst>
          </p:nvPr>
        </p:nvGraphicFramePr>
        <p:xfrm>
          <a:off x="883285" y="1753519"/>
          <a:ext cx="5212715" cy="104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3" imgW="2273040" imgH="457200" progId="Equation.DSMT4">
                  <p:embed/>
                </p:oleObj>
              </mc:Choice>
              <mc:Fallback>
                <p:oleObj name="Equation" r:id="rId3" imgW="2273040" imgH="457200" progId="Equation.DSMT4">
                  <p:embed/>
                  <p:pic>
                    <p:nvPicPr>
                      <p:cNvPr id="18" name="オブジェクト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3285" y="1753519"/>
                        <a:ext cx="5212715" cy="1048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85391B66-1537-480E-A9B2-9AEA776F9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813962"/>
              </p:ext>
            </p:extLst>
          </p:nvPr>
        </p:nvGraphicFramePr>
        <p:xfrm>
          <a:off x="7057954" y="1957773"/>
          <a:ext cx="3262067" cy="64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5" imgW="1422360" imgH="279360" progId="Equation.DSMT4">
                  <p:embed/>
                </p:oleObj>
              </mc:Choice>
              <mc:Fallback>
                <p:oleObj name="Equation" r:id="rId5" imgW="1422360" imgH="279360" progId="Equation.DSMT4">
                  <p:embed/>
                  <p:pic>
                    <p:nvPicPr>
                      <p:cNvPr id="19" name="オブジェクト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7954" y="1957773"/>
                        <a:ext cx="3262067" cy="64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図 11">
            <a:extLst>
              <a:ext uri="{FF2B5EF4-FFF2-40B4-BE49-F238E27FC236}">
                <a16:creationId xmlns:a16="http://schemas.microsoft.com/office/drawing/2014/main" id="{6FCC5EBA-D813-4647-AC4E-20DBAA87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437" y="3570619"/>
            <a:ext cx="6429511" cy="28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9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E53E-51E6-4315-81AB-E08A12D3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JSD vs EMD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F143E8-BD5D-4B4F-9F59-8A04F49D6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Standard GAN</a:t>
            </a:r>
          </a:p>
          <a:p>
            <a:pPr lvl="1"/>
            <a:r>
              <a:rPr lang="ja-JP" altLang="en-US" dirty="0"/>
              <a:t>不連続な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dirty="0"/>
              <a:t>を生成していたのは、</a:t>
            </a:r>
            <a:r>
              <a:rPr lang="en-US" altLang="ja-JP" dirty="0"/>
              <a:t>JSD</a:t>
            </a:r>
            <a:r>
              <a:rPr lang="ja-JP" altLang="en-US" dirty="0"/>
              <a:t>自体が不連続だから</a:t>
            </a:r>
            <a:endParaRPr lang="en-US" altLang="ja-JP" dirty="0"/>
          </a:p>
          <a:p>
            <a:pPr lvl="1"/>
            <a:r>
              <a:rPr lang="ja-JP" altLang="en-US" dirty="0"/>
              <a:t>また、勾配消失問題も</a:t>
            </a:r>
            <a:r>
              <a:rPr lang="en-US" altLang="ja-JP" dirty="0"/>
              <a:t>JSD</a:t>
            </a:r>
            <a:r>
              <a:rPr lang="ja-JP" altLang="en-US" dirty="0" err="1"/>
              <a:t>のせい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WGAN</a:t>
            </a: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ja-JP" altLang="en-US" dirty="0"/>
              <a:t>が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ja-JP" altLang="en-US" dirty="0"/>
              <a:t>において連続なら、</a:t>
            </a:r>
            <a:r>
              <a:rPr lang="en-US" altLang="ja-JP" dirty="0">
                <a:solidFill>
                  <a:schemeClr val="accent1"/>
                </a:solidFill>
              </a:rPr>
              <a:t>EMD</a:t>
            </a:r>
            <a:r>
              <a:rPr lang="ja-JP" altLang="en-US" dirty="0">
                <a:solidFill>
                  <a:schemeClr val="accent1"/>
                </a:solidFill>
              </a:rPr>
              <a:t>も連続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ja-JP" altLang="en-US" dirty="0"/>
              <a:t>が</a:t>
            </a:r>
            <a:r>
              <a:rPr lang="en-US" altLang="ja-JP" dirty="0"/>
              <a:t>K-Lipschitz</a:t>
            </a:r>
            <a:r>
              <a:rPr lang="ja-JP" altLang="en-US" dirty="0"/>
              <a:t>連続性</a:t>
            </a:r>
            <a:r>
              <a:rPr lang="en-US" altLang="ja-JP" sz="2400" dirty="0"/>
              <a:t>(</a:t>
            </a:r>
            <a:r>
              <a:rPr lang="ja-JP" altLang="en-US" dirty="0"/>
              <a:t>関数の傾きがある定数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dirty="0"/>
              <a:t>で抑えられるような一様連続性</a:t>
            </a:r>
            <a:r>
              <a:rPr lang="en-US" altLang="ja-JP" sz="2400" dirty="0"/>
              <a:t>)</a:t>
            </a:r>
            <a:r>
              <a:rPr lang="ja-JP" altLang="en-US" dirty="0"/>
              <a:t>を保つなら、</a:t>
            </a:r>
            <a:br>
              <a:rPr lang="en-US" altLang="ja-JP" dirty="0"/>
            </a:br>
            <a:r>
              <a:rPr lang="en-US" altLang="ja-JP" dirty="0">
                <a:solidFill>
                  <a:schemeClr val="accent1"/>
                </a:solidFill>
              </a:rPr>
              <a:t>EMD</a:t>
            </a:r>
            <a:r>
              <a:rPr lang="ja-JP" altLang="en-US" dirty="0">
                <a:solidFill>
                  <a:schemeClr val="accent1"/>
                </a:solidFill>
              </a:rPr>
              <a:t>はどこでも連続かつ微分可能</a:t>
            </a:r>
            <a:endParaRPr lang="en-US" altLang="ja-JP" dirty="0">
              <a:solidFill>
                <a:schemeClr val="accent1"/>
              </a:solidFill>
            </a:endParaRPr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E90E8-CE0D-4979-8971-2E2E672F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87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F70166-CB58-4C21-98F1-6500053B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Objective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7C3D6C-94BA-4A2D-A1B0-F4B6B591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EMD</a:t>
            </a:r>
            <a:r>
              <a:rPr lang="ja-JP" altLang="en-US" dirty="0"/>
              <a:t>の良さはわかったけど、これどうやって計算するの？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 Kantorovich-Rubinstein</a:t>
            </a:r>
            <a:r>
              <a:rPr lang="ja-JP" altLang="en-US" dirty="0"/>
              <a:t> </a:t>
            </a:r>
            <a:r>
              <a:rPr lang="en-US" altLang="ja-JP" dirty="0"/>
              <a:t>Duality </a:t>
            </a:r>
            <a:r>
              <a:rPr lang="ja-JP" altLang="en-US" dirty="0"/>
              <a:t>を使うと，</a:t>
            </a:r>
            <a:br>
              <a:rPr lang="en-US" altLang="ja-JP" dirty="0"/>
            </a:br>
            <a:r>
              <a:rPr lang="ja-JP" altLang="en-US" dirty="0"/>
              <a:t>（この双対性を利用するために，</a:t>
            </a:r>
            <a:r>
              <a:rPr lang="en-US" altLang="ja-JP" dirty="0"/>
              <a:t>1-Lipchitz</a:t>
            </a:r>
            <a:r>
              <a:rPr lang="ja-JP" altLang="en-US" dirty="0"/>
              <a:t>連続である必要あり）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0230500-C071-4759-9A89-996B9B4F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E27155DF-2DAC-44C1-86C2-EE553358A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59530"/>
              </p:ext>
            </p:extLst>
          </p:nvPr>
        </p:nvGraphicFramePr>
        <p:xfrm>
          <a:off x="3059113" y="1574801"/>
          <a:ext cx="6073774" cy="903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3" imgW="2387520" imgH="355320" progId="Equation.DSMT4">
                  <p:embed/>
                </p:oleObj>
              </mc:Choice>
              <mc:Fallback>
                <p:oleObj name="Equation" r:id="rId3" imgW="2387520" imgH="355320" progId="Equation.DSMT4">
                  <p:embed/>
                  <p:pic>
                    <p:nvPicPr>
                      <p:cNvPr id="5" name="オブジェクト 4">
                        <a:extLst>
                          <a:ext uri="{FF2B5EF4-FFF2-40B4-BE49-F238E27FC236}">
                            <a16:creationId xmlns:a16="http://schemas.microsoft.com/office/drawing/2014/main" id="{6C750759-27DB-41F9-B29A-3AA3DC991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1574801"/>
                        <a:ext cx="6073774" cy="903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8B745731-A6EB-471C-98C0-942815755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95269"/>
              </p:ext>
            </p:extLst>
          </p:nvPr>
        </p:nvGraphicFramePr>
        <p:xfrm>
          <a:off x="2212044" y="3536631"/>
          <a:ext cx="7767912" cy="2246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5" imgW="3340080" imgH="965160" progId="Equation.DSMT4">
                  <p:embed/>
                </p:oleObj>
              </mc:Choice>
              <mc:Fallback>
                <p:oleObj name="Equation" r:id="rId5" imgW="3340080" imgH="965160" progId="Equation.DSMT4">
                  <p:embed/>
                  <p:pic>
                    <p:nvPicPr>
                      <p:cNvPr id="6" name="オブジェクト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2044" y="3536631"/>
                        <a:ext cx="7767912" cy="2246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BFB892-763D-4D27-AC96-C5F9E7BE8986}"/>
              </a:ext>
            </a:extLst>
          </p:cNvPr>
          <p:cNvSpPr txBox="1"/>
          <p:nvPr/>
        </p:nvSpPr>
        <p:spPr>
          <a:xfrm>
            <a:off x="5750560" y="5783869"/>
            <a:ext cx="47323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ja-JP" sz="2000" dirty="0">
                <a:solidFill>
                  <a:schemeClr val="accent1"/>
                </a:solidFill>
                <a:latin typeface="+mj-ea"/>
              </a:rPr>
              <a:t>1-Lipschitz</a:t>
            </a:r>
            <a:r>
              <a:rPr kumimoji="1" lang="ja-JP" altLang="en-US" sz="2000" dirty="0">
                <a:solidFill>
                  <a:schemeClr val="accent1"/>
                </a:solidFill>
                <a:latin typeface="+mj-ea"/>
              </a:rPr>
              <a:t>連続性を保つ</a:t>
            </a:r>
            <a:r>
              <a:rPr kumimoji="1" lang="en-US" altLang="ja-JP" sz="2000" dirty="0">
                <a:solidFill>
                  <a:schemeClr val="accent1"/>
                </a:solidFill>
                <a:latin typeface="+mj-ea"/>
              </a:rPr>
              <a:t>Discriminator</a:t>
            </a:r>
            <a:endParaRPr kumimoji="1" lang="ja-JP" altLang="en-US" sz="2000" dirty="0">
              <a:solidFill>
                <a:schemeClr val="accent1"/>
              </a:solidFill>
              <a:latin typeface="+mj-ea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6383240-F256-4F21-AA07-F1FD93930347}"/>
              </a:ext>
            </a:extLst>
          </p:cNvPr>
          <p:cNvCxnSpPr/>
          <p:nvPr/>
        </p:nvCxnSpPr>
        <p:spPr>
          <a:xfrm flipV="1">
            <a:off x="6017458" y="5684051"/>
            <a:ext cx="683419" cy="71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5C5E37F-A60D-4ED1-B30E-54B21320FCB0}"/>
              </a:ext>
            </a:extLst>
          </p:cNvPr>
          <p:cNvCxnSpPr/>
          <p:nvPr/>
        </p:nvCxnSpPr>
        <p:spPr>
          <a:xfrm flipV="1">
            <a:off x="8242300" y="5658500"/>
            <a:ext cx="683419" cy="71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6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C28E9-6176-4D5F-AC21-4085382C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Algorithm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B5BE4D-2693-46F3-AE43-22235F81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542BAD8-A437-4E07-9F18-BE9F6801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26"/>
            <a:ext cx="8930360" cy="514870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1CBC4C4-35A9-4B8A-B4BE-F01E7AC076AC}"/>
              </a:ext>
            </a:extLst>
          </p:cNvPr>
          <p:cNvSpPr/>
          <p:nvPr/>
        </p:nvSpPr>
        <p:spPr>
          <a:xfrm>
            <a:off x="6668755" y="3937000"/>
            <a:ext cx="4724400" cy="89716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Weight </a:t>
            </a:r>
            <a:r>
              <a:rPr lang="en-US" altLang="ja-JP" dirty="0" err="1">
                <a:latin typeface="+mj-ea"/>
              </a:rPr>
              <a:t>Cliping</a:t>
            </a:r>
            <a:endParaRPr lang="en-US" altLang="ja-JP" dirty="0">
              <a:latin typeface="+mj-ea"/>
            </a:endParaRP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1-Lipchitz</a:t>
            </a:r>
            <a:r>
              <a:rPr lang="ja-JP" altLang="en-US" dirty="0">
                <a:latin typeface="+mj-ea"/>
              </a:rPr>
              <a:t>連続性のため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0B0BF49-4C6F-4EE6-88E7-37F5D69B6C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454400" y="4338320"/>
            <a:ext cx="3214355" cy="4726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576FDC-2A97-4A56-8FAF-338A06C2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Objective (</a:t>
            </a:r>
            <a:r>
              <a:rPr lang="en-US" altLang="ja-JP" dirty="0" err="1"/>
              <a:t>tf</a:t>
            </a:r>
            <a:r>
              <a:rPr lang="en-US" altLang="ja-JP" dirty="0"/>
              <a:t>-eager implementation)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E81519-296C-48EA-AB10-E508D548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F15E96-B7DE-41F5-A12A-D5180716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74" y="1003514"/>
            <a:ext cx="4836912" cy="297246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0F77D69-8636-40B1-9084-519047109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07" y="4009119"/>
            <a:ext cx="4461047" cy="237791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7D7C44-8915-433F-AD93-5D7B0B35B59B}"/>
              </a:ext>
            </a:extLst>
          </p:cNvPr>
          <p:cNvSpPr txBox="1"/>
          <p:nvPr/>
        </p:nvSpPr>
        <p:spPr>
          <a:xfrm>
            <a:off x="1173848" y="23050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Discriminator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0A5B57C-DB0D-499F-88B8-75CCA956C602}"/>
              </a:ext>
            </a:extLst>
          </p:cNvPr>
          <p:cNvSpPr txBox="1"/>
          <p:nvPr/>
        </p:nvSpPr>
        <p:spPr>
          <a:xfrm>
            <a:off x="1362650" y="4828744"/>
            <a:ext cx="12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Generator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92277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E7281-CB97-42D9-B969-63C56490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1-Lipschitz </a:t>
            </a:r>
            <a:r>
              <a:rPr lang="ja-JP" altLang="en-US" dirty="0"/>
              <a:t>連続性のために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C6C09E-45D7-4F4B-BC39-99630CAF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Weight Clipping</a:t>
            </a:r>
          </a:p>
          <a:p>
            <a:r>
              <a:rPr lang="en-US" altLang="ja-JP" dirty="0"/>
              <a:t>1-Lipschitz</a:t>
            </a:r>
            <a:r>
              <a:rPr lang="ja-JP" altLang="en-US" dirty="0"/>
              <a:t>連続性を保つために、重みに制約を加える</a:t>
            </a:r>
            <a:endParaRPr lang="en-US" altLang="ja-JP" dirty="0"/>
          </a:p>
          <a:p>
            <a:r>
              <a:rPr lang="en-US" altLang="ja-JP" dirty="0"/>
              <a:t>Discriminator</a:t>
            </a:r>
            <a:r>
              <a:rPr lang="ja-JP" altLang="en-US" dirty="0"/>
              <a:t>の</a:t>
            </a:r>
            <a:r>
              <a:rPr lang="en-US" altLang="ja-JP" dirty="0"/>
              <a:t>weight</a:t>
            </a:r>
            <a:r>
              <a:rPr lang="ja-JP" altLang="en-US" dirty="0"/>
              <a:t>を</a:t>
            </a:r>
            <a:r>
              <a:rPr lang="en-US" altLang="ja-JP" dirty="0"/>
              <a:t>update</a:t>
            </a:r>
            <a:r>
              <a:rPr lang="ja-JP" altLang="en-US" dirty="0"/>
              <a:t>後に毎回</a:t>
            </a:r>
            <a:r>
              <a:rPr lang="en-US" altLang="ja-JP" dirty="0"/>
              <a:t>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/>
              <a:t> </a:t>
            </a:r>
            <a:r>
              <a:rPr lang="ja-JP" altLang="en-US" dirty="0"/>
              <a:t>に</a:t>
            </a:r>
            <a:r>
              <a:rPr lang="en-US" altLang="ja-JP" dirty="0"/>
              <a:t>clip</a:t>
            </a:r>
            <a:r>
              <a:rPr lang="ja-JP" altLang="en-US" dirty="0"/>
              <a:t>する</a:t>
            </a:r>
            <a:br>
              <a:rPr lang="en-US" altLang="ja-JP" dirty="0"/>
            </a:br>
            <a:r>
              <a:rPr lang="en-US" altLang="ja-JP" dirty="0"/>
              <a:t>(paper</a:t>
            </a:r>
            <a:r>
              <a:rPr lang="ja-JP" altLang="en-US" dirty="0"/>
              <a:t>内では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ja-JP" altLang="en-US" dirty="0"/>
              <a:t>が大きければ、制約の力が弱くなかなか</a:t>
            </a:r>
            <a:r>
              <a:rPr lang="en-US" altLang="ja-JP" dirty="0"/>
              <a:t>1-Lipschitz</a:t>
            </a:r>
            <a:r>
              <a:rPr lang="ja-JP" altLang="en-US" dirty="0"/>
              <a:t>連続性にたどり着かないため、</a:t>
            </a:r>
            <a:br>
              <a:rPr lang="en-US" altLang="ja-JP" dirty="0"/>
            </a:br>
            <a:r>
              <a:rPr lang="en-US" altLang="ja-JP" dirty="0"/>
              <a:t>Discriminator</a:t>
            </a:r>
            <a:r>
              <a:rPr lang="ja-JP" altLang="en-US" dirty="0"/>
              <a:t>が正しく収束しない</a:t>
            </a:r>
            <a:endParaRPr lang="en-US" altLang="ja-JP" dirty="0"/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ja-JP" altLang="en-US" dirty="0"/>
              <a:t>が小さければ、勾配消失を起こしやすくなる</a:t>
            </a:r>
          </a:p>
          <a:p>
            <a:pPr marL="0" indent="0">
              <a:buNone/>
            </a:pPr>
            <a:r>
              <a:rPr lang="en-US" altLang="ja-JP" sz="1600" dirty="0"/>
              <a:t>“</a:t>
            </a:r>
            <a:r>
              <a:rPr lang="en-US" altLang="ja-JP" sz="1600" i="1" dirty="0"/>
              <a:t>Weight clipping is a </a:t>
            </a:r>
            <a:r>
              <a:rPr lang="en-US" altLang="ja-JP" sz="1600" i="1" dirty="0">
                <a:solidFill>
                  <a:schemeClr val="accent1"/>
                </a:solidFill>
              </a:rPr>
              <a:t>clearly terrible way </a:t>
            </a:r>
            <a:r>
              <a:rPr lang="en-US" altLang="ja-JP" sz="1600" i="1" dirty="0"/>
              <a:t>to enforce a Lipschitz constraint. [……] However, we do leave the topic of enforcing Lipschitz constraints in a neural network setting for further investigation, and we actively </a:t>
            </a:r>
            <a:r>
              <a:rPr lang="en-US" altLang="ja-JP" sz="1600" i="1" dirty="0">
                <a:solidFill>
                  <a:schemeClr val="accent1"/>
                </a:solidFill>
              </a:rPr>
              <a:t>encourage interested researchers to improve on this method</a:t>
            </a:r>
            <a:r>
              <a:rPr lang="en-US" altLang="ja-JP" sz="1600" i="1" dirty="0"/>
              <a:t>.</a:t>
            </a:r>
            <a:r>
              <a:rPr lang="en-US" altLang="ja-JP" sz="1600" dirty="0"/>
              <a:t>”</a:t>
            </a:r>
            <a:endParaRPr lang="ja-JP" altLang="en-US" sz="16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6172AA-DD7D-48E8-A0F1-2C85C90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EA4BC8-3548-4388-A741-427EB0AA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0908" r="4245" b="7467"/>
          <a:stretch/>
        </p:blipFill>
        <p:spPr>
          <a:xfrm>
            <a:off x="6522719" y="4815250"/>
            <a:ext cx="4572001" cy="1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EA36D5-56B8-4025-BA89-4AF860EB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GAN Zoo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B78DC2-842F-4AD6-B91C-108D1F22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3BF270-238C-4638-A75B-73DE70C8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1026" name="Picture 2" descr="https://cdn-images-1.medium.com/max/1600/0*NI4oWIcZgSKjIE88.jpg">
            <a:extLst>
              <a:ext uri="{FF2B5EF4-FFF2-40B4-BE49-F238E27FC236}">
                <a16:creationId xmlns:a16="http://schemas.microsoft.com/office/drawing/2014/main" id="{D4BB464D-7E83-4134-ACA3-96D30147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64276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6494C2-8E3A-4463-8C1B-00141F043090}"/>
              </a:ext>
            </a:extLst>
          </p:cNvPr>
          <p:cNvSpPr/>
          <p:nvPr/>
        </p:nvSpPr>
        <p:spPr>
          <a:xfrm>
            <a:off x="6240223" y="6393697"/>
            <a:ext cx="514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https://deephunt.in/the-gan-zoo-79597dc8c347</a:t>
            </a:r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790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2BC43-57BD-41D1-84ED-83116BC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Generated samples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C2F0F6-1D43-47F2-961E-75DEDD46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D18296B-9837-44DE-BD3C-81386890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321060"/>
            <a:ext cx="9418320" cy="45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4605F-ACD9-46D5-B282-877875B6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Weight Clipping</a:t>
            </a:r>
            <a:r>
              <a:rPr lang="ja-JP" altLang="en-US" dirty="0"/>
              <a:t>の罠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E88D2E-915E-4F31-838A-7264FBF2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Layer</a:t>
            </a:r>
            <a:r>
              <a:rPr lang="ja-JP" altLang="en-US" dirty="0"/>
              <a:t>の</a:t>
            </a:r>
            <a:r>
              <a:rPr lang="en-US" altLang="ja-JP" dirty="0"/>
              <a:t>Weight</a:t>
            </a:r>
            <a:r>
              <a:rPr lang="ja-JP" altLang="en-US" dirty="0"/>
              <a:t>が</a:t>
            </a:r>
            <a:r>
              <a:rPr lang="en-US" altLang="ja-JP" dirty="0"/>
              <a:t>-0.01 </a:t>
            </a:r>
            <a:r>
              <a:rPr lang="ja-JP" altLang="en-US" dirty="0"/>
              <a:t>もしくは</a:t>
            </a:r>
            <a:r>
              <a:rPr lang="en-US" altLang="ja-JP" dirty="0"/>
              <a:t>0.01</a:t>
            </a:r>
            <a:r>
              <a:rPr lang="ja-JP" altLang="en-US" dirty="0" err="1"/>
              <a:t>のような</a:t>
            </a:r>
            <a:r>
              <a:rPr lang="ja-JP" altLang="en-US" dirty="0">
                <a:solidFill>
                  <a:schemeClr val="accent1"/>
                </a:solidFill>
              </a:rPr>
              <a:t>偏った値</a:t>
            </a:r>
            <a:r>
              <a:rPr lang="ja-JP" altLang="en-US" dirty="0"/>
              <a:t>になってしまう</a:t>
            </a:r>
            <a:endParaRPr lang="en-US" altLang="ja-JP" dirty="0"/>
          </a:p>
          <a:p>
            <a:r>
              <a:rPr lang="en-US" altLang="ja-JP" dirty="0"/>
              <a:t>Weight Decay</a:t>
            </a:r>
            <a:r>
              <a:rPr lang="ja-JP" altLang="en-US" dirty="0"/>
              <a:t>も考案されたが、</a:t>
            </a:r>
            <a:r>
              <a:rPr lang="ja-JP" altLang="en-US" dirty="0">
                <a:solidFill>
                  <a:schemeClr val="accent1"/>
                </a:solidFill>
              </a:rPr>
              <a:t>勾配消失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AEABF8-A209-495E-B1E8-E46B67ED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A4AB1-7E53-4496-8CD2-13F4B3C0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92" y="2164080"/>
            <a:ext cx="4649615" cy="39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5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BA673881-0AC0-4FD6-8463-736099BA2629}"/>
              </a:ext>
            </a:extLst>
          </p:cNvPr>
          <p:cNvSpPr/>
          <p:nvPr/>
        </p:nvSpPr>
        <p:spPr>
          <a:xfrm>
            <a:off x="6604000" y="1695450"/>
            <a:ext cx="3568700" cy="9885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CFB42E-3CE8-45C8-91B6-868A9A4C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Gradient Penalty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5F97C5-D6E7-42D9-8462-185811E5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4226560"/>
            <a:ext cx="11525250" cy="1950403"/>
          </a:xfrm>
        </p:spPr>
        <p:txBody>
          <a:bodyPr/>
          <a:lstStyle/>
          <a:p>
            <a:r>
              <a:rPr lang="en-US" altLang="ja-JP" dirty="0"/>
              <a:t>WGAN</a:t>
            </a:r>
            <a:r>
              <a:rPr lang="ja-JP" altLang="en-US" dirty="0"/>
              <a:t>の</a:t>
            </a:r>
            <a:r>
              <a:rPr lang="en-US" altLang="ja-JP" dirty="0"/>
              <a:t>Discriminator</a:t>
            </a:r>
            <a:r>
              <a:rPr lang="ja-JP" altLang="en-US" dirty="0"/>
              <a:t>の</a:t>
            </a:r>
            <a:r>
              <a:rPr lang="en-US" altLang="ja-JP" dirty="0"/>
              <a:t>Loss</a:t>
            </a:r>
            <a:r>
              <a:rPr lang="ja-JP" altLang="en-US" dirty="0"/>
              <a:t>に</a:t>
            </a:r>
            <a:r>
              <a:rPr lang="en-US" altLang="ja-JP" dirty="0"/>
              <a:t>GP</a:t>
            </a:r>
            <a:r>
              <a:rPr lang="ja-JP" altLang="en-US" dirty="0"/>
              <a:t>項を加算</a:t>
            </a:r>
            <a:endParaRPr lang="en-US" altLang="ja-JP" dirty="0"/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ja-JP" dirty="0"/>
              <a:t>	: GP</a:t>
            </a:r>
            <a:r>
              <a:rPr lang="ja-JP" altLang="en-US" dirty="0"/>
              <a:t>項の強さを決めるパラメータ</a:t>
            </a:r>
            <a:r>
              <a:rPr lang="en-US" altLang="ja-JP" dirty="0"/>
              <a:t>(paper</a:t>
            </a:r>
            <a:r>
              <a:rPr lang="ja-JP" altLang="en-US" dirty="0"/>
              <a:t>内では</a:t>
            </a:r>
            <a:r>
              <a:rPr lang="en-US" altLang="ja-JP" dirty="0"/>
              <a:t>10)</a:t>
            </a:r>
          </a:p>
          <a:p>
            <a:pPr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ja-JP" dirty="0"/>
              <a:t>	: U(0, 1)</a:t>
            </a:r>
            <a:r>
              <a:rPr lang="ja-JP" altLang="en-US" dirty="0"/>
              <a:t>からサンプリングされた値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BA97C6-C30F-4B9F-A731-78B44912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569628CE-A02F-42BE-AD7B-258B58754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724602"/>
              </p:ext>
            </p:extLst>
          </p:nvPr>
        </p:nvGraphicFramePr>
        <p:xfrm>
          <a:off x="1560513" y="1695450"/>
          <a:ext cx="8779351" cy="988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数式" r:id="rId3" imgW="4063680" imgH="457200" progId="Equation.3">
                  <p:embed/>
                </p:oleObj>
              </mc:Choice>
              <mc:Fallback>
                <p:oleObj name="数式" r:id="rId3" imgW="4063680" imgH="457200" progId="Equation.3">
                  <p:embed/>
                  <p:pic>
                    <p:nvPicPr>
                      <p:cNvPr id="7" name="オブジェクト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0513" y="1695450"/>
                        <a:ext cx="8779351" cy="988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D35D748E-CC10-4C46-923A-5F7126E886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753825"/>
              </p:ext>
            </p:extLst>
          </p:nvPr>
        </p:nvGraphicFramePr>
        <p:xfrm>
          <a:off x="4792424" y="3016149"/>
          <a:ext cx="2607152" cy="43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数式" r:id="rId5" imgW="1206360" imgH="203040" progId="Equation.3">
                  <p:embed/>
                </p:oleObj>
              </mc:Choice>
              <mc:Fallback>
                <p:oleObj name="数式" r:id="rId5" imgW="1206360" imgH="203040" progId="Equation.3">
                  <p:embed/>
                  <p:pic>
                    <p:nvPicPr>
                      <p:cNvPr id="11" name="オブジェクト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2424" y="3016149"/>
                        <a:ext cx="2607152" cy="439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図 14">
            <a:extLst>
              <a:ext uri="{FF2B5EF4-FFF2-40B4-BE49-F238E27FC236}">
                <a16:creationId xmlns:a16="http://schemas.microsoft.com/office/drawing/2014/main" id="{211EEA4A-81F7-4BA9-8639-31A45F995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644" y="3271068"/>
            <a:ext cx="2877516" cy="291097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321CA10-8BEE-44D9-A5D3-0843B39367E4}"/>
              </a:ext>
            </a:extLst>
          </p:cNvPr>
          <p:cNvSpPr txBox="1"/>
          <p:nvPr/>
        </p:nvSpPr>
        <p:spPr>
          <a:xfrm>
            <a:off x="7399576" y="1291295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Gradient Penalty</a:t>
            </a:r>
            <a:r>
              <a:rPr kumimoji="1" lang="ja-JP" altLang="en-US" dirty="0">
                <a:solidFill>
                  <a:schemeClr val="accent1"/>
                </a:solidFill>
              </a:rPr>
              <a:t>項</a:t>
            </a:r>
          </a:p>
        </p:txBody>
      </p:sp>
    </p:spTree>
    <p:extLst>
      <p:ext uri="{BB962C8B-B14F-4D97-AF65-F5344CB8AC3E}">
        <p14:creationId xmlns:p14="http://schemas.microsoft.com/office/powerpoint/2010/main" val="35230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F6B08F-23F5-4D1E-B672-D139A923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Gradient Penalty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0AEEBF-F196-48B6-BBB0-3424A1C0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Optimal Critic</a:t>
            </a:r>
            <a:r>
              <a:rPr lang="ja-JP" altLang="en-US" dirty="0"/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ja-JP" altLang="en-US" dirty="0"/>
              <a:t>は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という</a:t>
            </a:r>
            <a:r>
              <a:rPr lang="ja-JP" altLang="en-US" dirty="0">
                <a:solidFill>
                  <a:schemeClr val="accent1"/>
                </a:solidFill>
              </a:rPr>
              <a:t>直線上のどこにおいても</a:t>
            </a:r>
            <a:r>
              <a:rPr lang="ja-JP" altLang="en-US" dirty="0"/>
              <a:t>、以下の勾配を持つ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つまり、</a:t>
            </a:r>
            <a:r>
              <a:rPr lang="ja-JP" altLang="en-US" dirty="0">
                <a:solidFill>
                  <a:schemeClr val="accent1"/>
                </a:solidFill>
              </a:rPr>
              <a:t>勾配の</a:t>
            </a:r>
            <a:r>
              <a:rPr lang="en-US" altLang="ja-JP" dirty="0">
                <a:solidFill>
                  <a:schemeClr val="accent1"/>
                </a:solidFill>
              </a:rPr>
              <a:t>norm</a:t>
            </a:r>
            <a:r>
              <a:rPr lang="ja-JP" altLang="en-US" dirty="0">
                <a:solidFill>
                  <a:schemeClr val="accent1"/>
                </a:solidFill>
              </a:rPr>
              <a:t>は</a:t>
            </a:r>
            <a:r>
              <a:rPr lang="en-US" altLang="ja-JP" dirty="0">
                <a:solidFill>
                  <a:schemeClr val="accent1"/>
                </a:solidFill>
              </a:rPr>
              <a:t>1</a:t>
            </a:r>
          </a:p>
          <a:p>
            <a:pPr marL="0" indent="0">
              <a:buNone/>
            </a:pPr>
            <a:r>
              <a:rPr lang="ja-JP" altLang="en-US" dirty="0"/>
              <a:t>だから、</a:t>
            </a:r>
            <a:r>
              <a:rPr lang="en-US" altLang="ja-JP" dirty="0">
                <a:solidFill>
                  <a:schemeClr val="accent1"/>
                </a:solidFill>
              </a:rPr>
              <a:t>GP</a:t>
            </a:r>
            <a:r>
              <a:rPr lang="ja-JP" altLang="en-US" dirty="0">
                <a:solidFill>
                  <a:schemeClr val="accent1"/>
                </a:solidFill>
              </a:rPr>
              <a:t>項は</a:t>
            </a:r>
            <a:r>
              <a:rPr lang="en-US" altLang="ja-JP" dirty="0">
                <a:solidFill>
                  <a:schemeClr val="accent1"/>
                </a:solidFill>
              </a:rPr>
              <a:t>norm=1</a:t>
            </a:r>
            <a:r>
              <a:rPr lang="ja-JP" altLang="en-US" dirty="0">
                <a:solidFill>
                  <a:schemeClr val="accent1"/>
                </a:solidFill>
              </a:rPr>
              <a:t>からどれだけ離れているか</a:t>
            </a:r>
            <a:r>
              <a:rPr lang="ja-JP" altLang="en-US" dirty="0"/>
              <a:t>を表している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これで、</a:t>
            </a:r>
            <a:r>
              <a:rPr lang="en-US" altLang="ja-JP" dirty="0">
                <a:solidFill>
                  <a:schemeClr val="accent1"/>
                </a:solidFill>
              </a:rPr>
              <a:t>1-Lipschitz</a:t>
            </a:r>
            <a:r>
              <a:rPr lang="ja-JP" altLang="en-US" dirty="0">
                <a:solidFill>
                  <a:schemeClr val="accent1"/>
                </a:solidFill>
              </a:rPr>
              <a:t>連続性が担保</a:t>
            </a:r>
            <a:r>
              <a:rPr lang="ja-JP" altLang="en-US" dirty="0"/>
              <a:t>できる！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86724C-763D-4ECA-91F2-3BA5CA3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5BF23DAA-E595-4FC0-9399-4BF924F2B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097125"/>
              </p:ext>
            </p:extLst>
          </p:nvPr>
        </p:nvGraphicFramePr>
        <p:xfrm>
          <a:off x="7459662" y="5669855"/>
          <a:ext cx="3106738" cy="101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数式" r:id="rId3" imgW="1168200" imgH="380880" progId="Equation.3">
                  <p:embed/>
                </p:oleObj>
              </mc:Choice>
              <mc:Fallback>
                <p:oleObj name="数式" r:id="rId3" imgW="1168200" imgH="380880" progId="Equation.3">
                  <p:embed/>
                  <p:pic>
                    <p:nvPicPr>
                      <p:cNvPr id="7" name="オブジェクト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9662" y="5669855"/>
                        <a:ext cx="3106738" cy="101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A410FAB1-FDFD-412F-A65A-45ECAE067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39252"/>
              </p:ext>
            </p:extLst>
          </p:nvPr>
        </p:nvGraphicFramePr>
        <p:xfrm>
          <a:off x="4491731" y="1514768"/>
          <a:ext cx="3208537" cy="54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8" name="オブジェクト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1731" y="1514768"/>
                        <a:ext cx="3208537" cy="54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D285EC50-017E-4A46-8D92-08E5F0C6E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695382"/>
              </p:ext>
            </p:extLst>
          </p:nvPr>
        </p:nvGraphicFramePr>
        <p:xfrm>
          <a:off x="4491731" y="2978680"/>
          <a:ext cx="3140671" cy="1183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数式" r:id="rId7" imgW="1180800" imgH="444240" progId="Equation.3">
                  <p:embed/>
                </p:oleObj>
              </mc:Choice>
              <mc:Fallback>
                <p:oleObj name="数式" r:id="rId7" imgW="1180800" imgH="444240" progId="Equation.3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1731" y="2978680"/>
                        <a:ext cx="3140671" cy="1183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052083-0CFB-4705-9C6F-A694EEC45BF7}"/>
              </a:ext>
            </a:extLst>
          </p:cNvPr>
          <p:cNvSpPr txBox="1"/>
          <p:nvPr/>
        </p:nvSpPr>
        <p:spPr>
          <a:xfrm>
            <a:off x="8737600" y="3247453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正規化されてるので</a:t>
            </a:r>
            <a:br>
              <a:rPr lang="en-US" altLang="ja-JP" dirty="0"/>
            </a:br>
            <a:r>
              <a:rPr lang="en-US" altLang="ja-JP" dirty="0"/>
              <a:t>norm </a:t>
            </a:r>
            <a:r>
              <a:rPr lang="ja-JP" altLang="en-US" dirty="0"/>
              <a:t>は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92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EF404A-DF33-4952-BE40-BCEE728A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Algorithm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3FAF14-55DA-480A-8947-3145FCA6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1DF4343-EAF8-4D2F-9EF6-AEB1D67AA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1395413"/>
            <a:ext cx="8603677" cy="44542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094C48-0F36-437D-8401-A08E7E9D8233}"/>
              </a:ext>
            </a:extLst>
          </p:cNvPr>
          <p:cNvSpPr/>
          <p:nvPr/>
        </p:nvSpPr>
        <p:spPr>
          <a:xfrm>
            <a:off x="7134225" y="3962400"/>
            <a:ext cx="4724400" cy="138345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ja-JP" altLang="en-US" dirty="0">
                <a:latin typeface="+mj-ea"/>
              </a:rPr>
              <a:t>やっていることは</a:t>
            </a:r>
            <a:r>
              <a:rPr lang="en-US" altLang="ja-JP" dirty="0">
                <a:latin typeface="+mj-ea"/>
              </a:rPr>
              <a:t>WGAN</a:t>
            </a:r>
            <a:r>
              <a:rPr lang="ja-JP" altLang="en-US" dirty="0">
                <a:latin typeface="+mj-ea"/>
              </a:rPr>
              <a:t>と同じ</a:t>
            </a: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Weight Clipping</a:t>
            </a:r>
            <a:r>
              <a:rPr lang="ja-JP" altLang="en-US" dirty="0">
                <a:latin typeface="+mj-ea"/>
              </a:rPr>
              <a:t>を削除</a:t>
            </a:r>
            <a:endParaRPr lang="en-US" altLang="ja-JP" dirty="0">
              <a:latin typeface="+mj-ea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en-US" altLang="ja-JP" dirty="0">
                <a:latin typeface="+mj-ea"/>
              </a:rPr>
              <a:t>Discriminator</a:t>
            </a:r>
            <a:r>
              <a:rPr lang="ja-JP" altLang="en-US" dirty="0">
                <a:latin typeface="+mj-ea"/>
              </a:rPr>
              <a:t>の</a:t>
            </a:r>
            <a:r>
              <a:rPr lang="en-US" altLang="ja-JP" dirty="0">
                <a:latin typeface="+mj-ea"/>
              </a:rPr>
              <a:t>Loss</a:t>
            </a:r>
            <a:r>
              <a:rPr lang="ja-JP" altLang="en-US" dirty="0">
                <a:latin typeface="+mj-ea"/>
              </a:rPr>
              <a:t>に</a:t>
            </a:r>
            <a:r>
              <a:rPr lang="en-US" altLang="ja-JP" dirty="0">
                <a:latin typeface="+mj-ea"/>
              </a:rPr>
              <a:t>GP</a:t>
            </a:r>
            <a:r>
              <a:rPr lang="ja-JP" altLang="en-US" dirty="0">
                <a:latin typeface="+mj-ea"/>
              </a:rPr>
              <a:t>項を加算</a:t>
            </a:r>
          </a:p>
        </p:txBody>
      </p:sp>
    </p:spTree>
    <p:extLst>
      <p:ext uri="{BB962C8B-B14F-4D97-AF65-F5344CB8AC3E}">
        <p14:creationId xmlns:p14="http://schemas.microsoft.com/office/powerpoint/2010/main" val="2944946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638BF8-FCBB-47BC-9B8B-55D91061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Objective (</a:t>
            </a:r>
            <a:r>
              <a:rPr lang="en-US" altLang="ja-JP" dirty="0" err="1"/>
              <a:t>tf</a:t>
            </a:r>
            <a:r>
              <a:rPr lang="en-US" altLang="ja-JP" dirty="0"/>
              <a:t>-eager implementation)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F42E805C-1AED-4CF5-A5F1-D8D3ACD27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27" y="963613"/>
            <a:ext cx="5769745" cy="521335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D3D842-3C5F-4512-A1BF-CE0845AE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5865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D85DEC-E33C-45DB-A522-7A4951E1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Generated samples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49C74D-F8EA-421B-8FED-888031CD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FF3FE1-C819-431D-8FF7-43E82B7D6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442" y="963613"/>
            <a:ext cx="5035115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493293-4107-409C-AA68-86058F59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93FA2D-3428-4A15-B7AA-07C30638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GAN</a:t>
            </a:r>
            <a:r>
              <a:rPr kumimoji="1" lang="ja-JP" altLang="en-US" dirty="0" err="1"/>
              <a:t>には</a:t>
            </a:r>
            <a:r>
              <a:rPr kumimoji="1" lang="ja-JP" altLang="en-US" dirty="0"/>
              <a:t>色々な種類がある</a:t>
            </a:r>
            <a:endParaRPr kumimoji="1" lang="en-US" altLang="ja-JP" dirty="0"/>
          </a:p>
          <a:p>
            <a:r>
              <a:rPr lang="en-US" altLang="ja-JP" dirty="0"/>
              <a:t>GAN</a:t>
            </a:r>
            <a:r>
              <a:rPr lang="ja-JP" altLang="en-US" dirty="0"/>
              <a:t>の学習は難しい</a:t>
            </a:r>
            <a:endParaRPr lang="en-US" altLang="ja-JP" dirty="0"/>
          </a:p>
          <a:p>
            <a:pPr lvl="1"/>
            <a:r>
              <a:rPr kumimoji="1" lang="en-US" altLang="ja-JP" dirty="0"/>
              <a:t>Generator</a:t>
            </a:r>
            <a:r>
              <a:rPr kumimoji="1" lang="ja-JP" altLang="en-US" dirty="0"/>
              <a:t>と</a:t>
            </a:r>
            <a:r>
              <a:rPr kumimoji="1" lang="en-US" altLang="ja-JP" dirty="0"/>
              <a:t>Discriminator</a:t>
            </a:r>
            <a:r>
              <a:rPr kumimoji="1" lang="ja-JP" altLang="en-US" dirty="0"/>
              <a:t>のバランス</a:t>
            </a:r>
            <a:endParaRPr kumimoji="1" lang="en-US" altLang="ja-JP" dirty="0"/>
          </a:p>
          <a:p>
            <a:pPr lvl="1"/>
            <a:r>
              <a:rPr lang="en-US" altLang="ja-JP" dirty="0"/>
              <a:t>Mode Collapse</a:t>
            </a:r>
          </a:p>
          <a:p>
            <a:pPr lvl="1"/>
            <a:r>
              <a:rPr kumimoji="1" lang="ja-JP" altLang="en-US" dirty="0"/>
              <a:t>勾配消失</a:t>
            </a:r>
            <a:endParaRPr kumimoji="1" lang="en-US" altLang="ja-JP" dirty="0"/>
          </a:p>
          <a:p>
            <a:r>
              <a:rPr lang="ja-JP" altLang="en-US" dirty="0"/>
              <a:t>目的関数を変更することで学習の安定化</a:t>
            </a:r>
            <a:endParaRPr lang="en-US" altLang="ja-JP" dirty="0"/>
          </a:p>
          <a:p>
            <a:pPr lvl="1"/>
            <a:r>
              <a:rPr kumimoji="1" lang="en-US" altLang="ja-JP" dirty="0"/>
              <a:t>JSD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WD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WD</a:t>
            </a:r>
            <a:r>
              <a:rPr kumimoji="1" lang="ja-JP" altLang="en-US" dirty="0"/>
              <a:t>＋</a:t>
            </a:r>
            <a:r>
              <a:rPr kumimoji="1" lang="en-US" altLang="ja-JP" dirty="0"/>
              <a:t>GP</a:t>
            </a:r>
          </a:p>
          <a:p>
            <a:pPr lvl="1"/>
            <a:r>
              <a:rPr lang="ja-JP" altLang="en-US" dirty="0"/>
              <a:t>最近の論文は</a:t>
            </a:r>
            <a:r>
              <a:rPr lang="en-US" altLang="ja-JP" dirty="0"/>
              <a:t>WGAN-GP</a:t>
            </a:r>
            <a:r>
              <a:rPr lang="ja-JP" altLang="en-US" dirty="0"/>
              <a:t>までは一般常識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DBCEC7-1306-4773-B280-34EC990C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37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147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80511-5C18-49D2-BB94-9A417591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25BC55-961F-4DD6-8349-3702B5DB6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画像生成</a:t>
            </a:r>
            <a:endParaRPr kumimoji="1" lang="en-US" altLang="ja-JP" dirty="0"/>
          </a:p>
          <a:p>
            <a:pPr lvl="1"/>
            <a:r>
              <a:rPr lang="ja-JP" altLang="en-US" dirty="0"/>
              <a:t>年々クオリティ，解像度が向上</a:t>
            </a:r>
            <a:endParaRPr lang="en-US" altLang="ja-JP" dirty="0"/>
          </a:p>
          <a:p>
            <a:pPr lvl="1"/>
            <a:r>
              <a:rPr lang="ja-JP" altLang="en-US" dirty="0"/>
              <a:t>もう本物と見極めできない</a:t>
            </a: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70C121-932A-4B02-BDE8-0F683E75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2050" name="Picture 2" descr="ãgans goodfellow faceãã®ç»åæ¤ç´¢çµæ">
            <a:extLst>
              <a:ext uri="{FF2B5EF4-FFF2-40B4-BE49-F238E27FC236}">
                <a16:creationId xmlns:a16="http://schemas.microsoft.com/office/drawing/2014/main" id="{444FDEDB-404C-4AA3-8887-3ACC2C9D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4" y="2187077"/>
            <a:ext cx="9851571" cy="39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2EFC8A-8A43-493A-B00D-60400247631E}"/>
              </a:ext>
            </a:extLst>
          </p:cNvPr>
          <p:cNvSpPr/>
          <p:nvPr/>
        </p:nvSpPr>
        <p:spPr>
          <a:xfrm>
            <a:off x="5283200" y="6460481"/>
            <a:ext cx="690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14171A"/>
                </a:solidFill>
                <a:latin typeface="Arial" panose="020B0604020202020204" pitchFamily="34" charset="0"/>
                <a:hlinkClick r:id="rId3"/>
              </a:rPr>
              <a:t>https://twitter.com/goodfellow_ian/status/1084973596236144640</a:t>
            </a:r>
            <a:r>
              <a:rPr lang="en-US" altLang="ja-JP" sz="1600" dirty="0">
                <a:solidFill>
                  <a:srgbClr val="14171A"/>
                </a:solidFill>
                <a:latin typeface="Arial" panose="020B0604020202020204" pitchFamily="34" charset="0"/>
              </a:rPr>
              <a:t>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53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88542-06C3-4104-874B-0AB76CCD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03030"/>
            <a:ext cx="11525250" cy="544512"/>
          </a:xfrm>
        </p:spPr>
        <p:txBody>
          <a:bodyPr/>
          <a:lstStyle/>
          <a:p>
            <a:r>
              <a:rPr kumimoji="1" lang="ja-JP" altLang="en-US" dirty="0"/>
              <a:t>できること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EB638-C818-4F2E-AB31-0336739E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64276"/>
            <a:ext cx="11525250" cy="5212687"/>
          </a:xfrm>
        </p:spPr>
        <p:txBody>
          <a:bodyPr/>
          <a:lstStyle/>
          <a:p>
            <a:r>
              <a:rPr lang="ja-JP" altLang="en-US" dirty="0"/>
              <a:t>画像生成</a:t>
            </a:r>
            <a:endParaRPr lang="en-US" altLang="ja-JP" dirty="0"/>
          </a:p>
          <a:p>
            <a:pPr lvl="1"/>
            <a:r>
              <a:rPr lang="en-US" altLang="ja-JP" dirty="0"/>
              <a:t>GAN × Blockchain × Anime</a:t>
            </a:r>
          </a:p>
          <a:p>
            <a:pPr lvl="1"/>
            <a:r>
              <a:rPr lang="ja-JP" altLang="en-US" dirty="0"/>
              <a:t>生成したデータを仮想通貨で取引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5F4CFE-F99B-4BCF-A471-88835E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161" y="6424612"/>
            <a:ext cx="409575" cy="365125"/>
          </a:xfrm>
        </p:spPr>
        <p:txBody>
          <a:bodyPr/>
          <a:lstStyle/>
          <a:p>
            <a:fld id="{56A55FAF-A7CB-4A70-8031-B3CA37F2CAEF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3AADAF-6686-42E9-B428-AD6E3CF9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74" y="1429842"/>
            <a:ext cx="6703762" cy="487094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E48DAF-8256-4B3D-AA49-6CBB3E3396C4}"/>
              </a:ext>
            </a:extLst>
          </p:cNvPr>
          <p:cNvSpPr/>
          <p:nvPr/>
        </p:nvSpPr>
        <p:spPr>
          <a:xfrm>
            <a:off x="7822423" y="6457863"/>
            <a:ext cx="222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https://crypko.ai/#/</a:t>
            </a:r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96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E18A77-D5FF-4A38-A8AB-1D10F60C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できること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4DDDA8-391B-48A0-B959-DB0AAD7E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超解像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3404A4-194F-4103-8E25-0619E50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1026" name="Picture 2" descr="https://www.nttpc.co.jp/gpu/article/img/technical02/illust_04.png">
            <a:extLst>
              <a:ext uri="{FF2B5EF4-FFF2-40B4-BE49-F238E27FC236}">
                <a16:creationId xmlns:a16="http://schemas.microsoft.com/office/drawing/2014/main" id="{9C454361-A65E-4BD0-A5D8-9C8C1C8A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73" y="1735800"/>
            <a:ext cx="9529453" cy="366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4D2F79-91C9-4DD3-92BE-FD04CE610DFE}"/>
              </a:ext>
            </a:extLst>
          </p:cNvPr>
          <p:cNvSpPr/>
          <p:nvPr/>
        </p:nvSpPr>
        <p:spPr>
          <a:xfrm>
            <a:off x="6721453" y="6424612"/>
            <a:ext cx="3562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https://arxiv.org/abs/1609.04802</a:t>
            </a:r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46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DBC91-DD37-4C5A-8D2D-10FC8BEF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できること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332331-4BC7-426D-9325-C3AA31C9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自動着色</a:t>
            </a:r>
            <a:endParaRPr kumimoji="1" lang="en-US" altLang="ja-JP" dirty="0"/>
          </a:p>
          <a:p>
            <a:pPr lvl="1"/>
            <a:r>
              <a:rPr lang="ja-JP" altLang="en-US" dirty="0"/>
              <a:t>線画に着色してくれる</a:t>
            </a:r>
            <a:endParaRPr lang="en-US" altLang="ja-JP" dirty="0"/>
          </a:p>
          <a:p>
            <a:pPr lvl="1"/>
            <a:r>
              <a:rPr kumimoji="1" lang="ja-JP" altLang="en-US" dirty="0"/>
              <a:t>既にこれで着色された漫画が</a:t>
            </a:r>
            <a:br>
              <a:rPr kumimoji="1" lang="en-US" altLang="ja-JP" dirty="0"/>
            </a:br>
            <a:r>
              <a:rPr kumimoji="1" lang="ja-JP" altLang="en-US" dirty="0"/>
              <a:t>売られている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0FBEE9-B1F5-4CD8-81AA-7B723F33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7B38E6-ED32-496F-AD31-1C860FB7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09" y="1291902"/>
            <a:ext cx="6696952" cy="48850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518782-3A12-404A-B8FF-C5DE327DC7AD}"/>
              </a:ext>
            </a:extLst>
          </p:cNvPr>
          <p:cNvSpPr/>
          <p:nvPr/>
        </p:nvSpPr>
        <p:spPr>
          <a:xfrm>
            <a:off x="5626207" y="6393697"/>
            <a:ext cx="522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https://paintschainer.preferred.tech/index_ja.html</a:t>
            </a:r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490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4B8CA5-314F-4F97-B7EB-240B41E0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できること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6054F-2AFE-4757-B7B2-604CD8DE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ドメイン変換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絵画 ⇔ 写真</a:t>
            </a:r>
            <a:endParaRPr kumimoji="1" lang="en-US" altLang="ja-JP" dirty="0"/>
          </a:p>
          <a:p>
            <a:pPr lvl="1"/>
            <a:r>
              <a:rPr lang="ja-JP" altLang="en-US" dirty="0"/>
              <a:t>シマウマ ⇔ 馬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DA2B28-21EB-4B9C-97D8-51FF1B75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8E4B7D-00EA-457F-BCE3-CED7FB15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19" y="2252662"/>
            <a:ext cx="82010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B5694-9C62-4731-BA98-F9A24ADB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GANs?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598E5-497B-4AAA-B440-3B600514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2800" dirty="0">
                <a:solidFill>
                  <a:schemeClr val="accent1"/>
                </a:solidFill>
              </a:rPr>
              <a:t>Generative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chemeClr val="accent2"/>
                </a:solidFill>
              </a:rPr>
              <a:t>Adversarial</a:t>
            </a:r>
            <a:r>
              <a:rPr lang="en-US" altLang="ja-JP" sz="2800" dirty="0"/>
              <a:t> Networks</a:t>
            </a:r>
            <a:br>
              <a:rPr lang="en-US" altLang="ja-JP" sz="2800" dirty="0"/>
            </a:br>
            <a:r>
              <a:rPr lang="ja-JP" altLang="en-US" sz="1800" dirty="0">
                <a:solidFill>
                  <a:schemeClr val="accent2"/>
                </a:solidFill>
              </a:rPr>
              <a:t>敵対的</a:t>
            </a:r>
            <a:r>
              <a:rPr lang="ja-JP" altLang="en-US" sz="1800" dirty="0">
                <a:solidFill>
                  <a:schemeClr val="accent1"/>
                </a:solidFill>
              </a:rPr>
              <a:t>生成</a:t>
            </a:r>
            <a:r>
              <a:rPr lang="ja-JP" altLang="en-US" sz="1800" dirty="0"/>
              <a:t>ネットワーク</a:t>
            </a:r>
            <a:endParaRPr lang="en-US" altLang="ja-JP" dirty="0"/>
          </a:p>
          <a:p>
            <a:r>
              <a:rPr lang="en-US" altLang="ja-JP" dirty="0"/>
              <a:t>Generator		: </a:t>
            </a:r>
            <a:r>
              <a:rPr lang="ja-JP" altLang="en-US" dirty="0"/>
              <a:t>ランダムノイズ 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から</a:t>
            </a:r>
            <a:r>
              <a:rPr lang="ja-JP" altLang="en-US" dirty="0"/>
              <a:t>、 </a:t>
            </a:r>
            <a:r>
              <a:rPr lang="en-US" altLang="ja-JP" dirty="0">
                <a:solidFill>
                  <a:schemeClr val="accent1"/>
                </a:solidFill>
              </a:rPr>
              <a:t>real</a:t>
            </a:r>
            <a:r>
              <a:rPr lang="ja-JP" altLang="en-US" dirty="0">
                <a:solidFill>
                  <a:schemeClr val="accent1"/>
                </a:solidFill>
              </a:rPr>
              <a:t>なデータを生成（</a:t>
            </a:r>
            <a:r>
              <a:rPr lang="en-US" altLang="ja-JP" dirty="0">
                <a:solidFill>
                  <a:schemeClr val="accent1"/>
                </a:solidFill>
              </a:rPr>
              <a:t>fake</a:t>
            </a:r>
            <a:r>
              <a:rPr lang="ja-JP" altLang="en-US" dirty="0">
                <a:solidFill>
                  <a:schemeClr val="accent1"/>
                </a:solidFill>
              </a:rPr>
              <a:t>）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/>
              <a:t>Discriminator	: </a:t>
            </a:r>
            <a:r>
              <a:rPr lang="ja-JP" altLang="en-US" dirty="0"/>
              <a:t>入力が</a:t>
            </a:r>
            <a:r>
              <a:rPr lang="en-US" altLang="ja-JP" dirty="0">
                <a:solidFill>
                  <a:schemeClr val="accent2"/>
                </a:solidFill>
              </a:rPr>
              <a:t>real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or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en-US" altLang="ja-JP" dirty="0">
                <a:solidFill>
                  <a:schemeClr val="accent2"/>
                </a:solidFill>
              </a:rPr>
              <a:t>fake</a:t>
            </a:r>
            <a:r>
              <a:rPr lang="ja-JP" altLang="en-US" dirty="0">
                <a:solidFill>
                  <a:schemeClr val="accent2"/>
                </a:solidFill>
              </a:rPr>
              <a:t> を判定する</a:t>
            </a:r>
            <a:endParaRPr lang="en-US" altLang="ja-JP" dirty="0">
              <a:solidFill>
                <a:schemeClr val="accent2"/>
              </a:solidFill>
            </a:endParaRPr>
          </a:p>
          <a:p>
            <a:endParaRPr lang="ja-JP" altLang="en-US" dirty="0"/>
          </a:p>
          <a:p>
            <a:pPr marL="0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FB68BF-8549-4E8E-8F1D-4CFE0E67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5FAF-A7CB-4A70-8031-B3CA37F2CAE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8FB695C-A9AE-4844-8237-D061FFC8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3109027"/>
            <a:ext cx="7571509" cy="33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7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4">
      <a:dk1>
        <a:srgbClr val="431B07"/>
      </a:dk1>
      <a:lt1>
        <a:srgbClr val="FFFFFF"/>
      </a:lt1>
      <a:dk2>
        <a:srgbClr val="BDBDBD"/>
      </a:dk2>
      <a:lt2>
        <a:srgbClr val="FFFFFF"/>
      </a:lt2>
      <a:accent1>
        <a:srgbClr val="FF7E9D"/>
      </a:accent1>
      <a:accent2>
        <a:srgbClr val="66E1FC"/>
      </a:accent2>
      <a:accent3>
        <a:srgbClr val="FFEB63"/>
      </a:accent3>
      <a:accent4>
        <a:srgbClr val="D585E0"/>
      </a:accent4>
      <a:accent5>
        <a:srgbClr val="7AE1BC"/>
      </a:accent5>
      <a:accent6>
        <a:srgbClr val="A0A0A0"/>
      </a:accent6>
      <a:hlink>
        <a:srgbClr val="3BB15C"/>
      </a:hlink>
      <a:folHlink>
        <a:srgbClr val="FF7E9D"/>
      </a:folHlink>
    </a:clrScheme>
    <a:fontScheme name="ユーザー定義 3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880</Words>
  <Application>Microsoft Office PowerPoint</Application>
  <PresentationFormat>ワイド画面</PresentationFormat>
  <Paragraphs>237</Paragraphs>
  <Slides>37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37</vt:i4>
      </vt:variant>
    </vt:vector>
  </HeadingPairs>
  <TitlesOfParts>
    <vt:vector size="48" baseType="lpstr">
      <vt:lpstr>Arial</vt:lpstr>
      <vt:lpstr>Cambria Math</vt:lpstr>
      <vt:lpstr>Segoe UI</vt:lpstr>
      <vt:lpstr>Segoe UI Black</vt:lpstr>
      <vt:lpstr>Times New Roman</vt:lpstr>
      <vt:lpstr>Wingdings</vt:lpstr>
      <vt:lpstr>メイリオ</vt:lpstr>
      <vt:lpstr>游ゴシック</vt:lpstr>
      <vt:lpstr>Office テーマ</vt:lpstr>
      <vt:lpstr>MathType 6.0 Equation</vt:lpstr>
      <vt:lpstr>数式</vt:lpstr>
      <vt:lpstr>Generative Adversarial Nets</vt:lpstr>
      <vt:lpstr>What is GANs?</vt:lpstr>
      <vt:lpstr>GAN Zoo</vt:lpstr>
      <vt:lpstr>できること</vt:lpstr>
      <vt:lpstr>できること</vt:lpstr>
      <vt:lpstr>できること</vt:lpstr>
      <vt:lpstr>できること</vt:lpstr>
      <vt:lpstr>できること</vt:lpstr>
      <vt:lpstr>What is GANs?</vt:lpstr>
      <vt:lpstr>Generator</vt:lpstr>
      <vt:lpstr>Discriminator</vt:lpstr>
      <vt:lpstr>Distance, Divergence</vt:lpstr>
      <vt:lpstr>Objective</vt:lpstr>
      <vt:lpstr>学習の流れ</vt:lpstr>
      <vt:lpstr>Algorithm</vt:lpstr>
      <vt:lpstr>Objective (tf-eager implementation)</vt:lpstr>
      <vt:lpstr>Generated samples</vt:lpstr>
      <vt:lpstr>通常のGANの弱点</vt:lpstr>
      <vt:lpstr>なぜ？</vt:lpstr>
      <vt:lpstr>なぜ？</vt:lpstr>
      <vt:lpstr>WGANのいいところ</vt:lpstr>
      <vt:lpstr>Objective</vt:lpstr>
      <vt:lpstr>JSD vs EMD </vt:lpstr>
      <vt:lpstr>JSD vs EMD </vt:lpstr>
      <vt:lpstr>JSD vs EMD</vt:lpstr>
      <vt:lpstr>Objective</vt:lpstr>
      <vt:lpstr>Algorithm</vt:lpstr>
      <vt:lpstr>Objective (tf-eager implementation)</vt:lpstr>
      <vt:lpstr>1-Lipschitz 連続性のために</vt:lpstr>
      <vt:lpstr>Generated samples</vt:lpstr>
      <vt:lpstr>Weight Clippingの罠</vt:lpstr>
      <vt:lpstr>Gradient Penalty</vt:lpstr>
      <vt:lpstr>Gradient Penalty</vt:lpstr>
      <vt:lpstr>Algorithm</vt:lpstr>
      <vt:lpstr>Objective (tf-eager implementation)</vt:lpstr>
      <vt:lpstr>Generated samples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中塚　俊介</cp:lastModifiedBy>
  <cp:revision>192</cp:revision>
  <dcterms:created xsi:type="dcterms:W3CDTF">2018-04-07T12:39:37Z</dcterms:created>
  <dcterms:modified xsi:type="dcterms:W3CDTF">2019-03-29T16:44:50Z</dcterms:modified>
</cp:coreProperties>
</file>